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5.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6.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7.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tags/tag8.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tags/tag15.xml" ContentType="application/vnd.openxmlformats-officedocument.presentationml.tags+xml"/>
  <Override PartName="/ppt/notesSlides/notesSlide1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tags/tag16.xml" ContentType="application/vnd.openxmlformats-officedocument.presentationml.tags+xml"/>
  <Override PartName="/ppt/notesSlides/notesSlide15.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3" r:id="rId3"/>
    <p:sldMasterId id="2147483697" r:id="rId4"/>
  </p:sldMasterIdLst>
  <p:notesMasterIdLst>
    <p:notesMasterId r:id="rId29"/>
  </p:notesMasterIdLst>
  <p:handoutMasterIdLst>
    <p:handoutMasterId r:id="rId30"/>
  </p:handoutMasterIdLst>
  <p:sldIdLst>
    <p:sldId id="263" r:id="rId5"/>
    <p:sldId id="332" r:id="rId6"/>
    <p:sldId id="306" r:id="rId7"/>
    <p:sldId id="305" r:id="rId8"/>
    <p:sldId id="302" r:id="rId9"/>
    <p:sldId id="304" r:id="rId10"/>
    <p:sldId id="303" r:id="rId11"/>
    <p:sldId id="308" r:id="rId12"/>
    <p:sldId id="324" r:id="rId13"/>
    <p:sldId id="312" r:id="rId14"/>
    <p:sldId id="313" r:id="rId15"/>
    <p:sldId id="311" r:id="rId16"/>
    <p:sldId id="327" r:id="rId17"/>
    <p:sldId id="329" r:id="rId18"/>
    <p:sldId id="328" r:id="rId19"/>
    <p:sldId id="258" r:id="rId20"/>
    <p:sldId id="331" r:id="rId21"/>
    <p:sldId id="291" r:id="rId22"/>
    <p:sldId id="330" r:id="rId23"/>
    <p:sldId id="274" r:id="rId24"/>
    <p:sldId id="277" r:id="rId25"/>
    <p:sldId id="322" r:id="rId26"/>
    <p:sldId id="325" r:id="rId27"/>
    <p:sldId id="326" r:id="rId28"/>
  </p:sldIdLst>
  <p:sldSz cx="9144000" cy="6858000" type="screen4x3"/>
  <p:notesSz cx="6858000" cy="9199563"/>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02" autoAdjust="0"/>
  </p:normalViewPr>
  <p:slideViewPr>
    <p:cSldViewPr>
      <p:cViewPr>
        <p:scale>
          <a:sx n="90" d="100"/>
          <a:sy n="90" d="100"/>
        </p:scale>
        <p:origin x="-1566"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Meg%20local%20work\Presentations_Abstracts\Risky%20Business%202010\RB%20data%20resources\Incidence%20charts.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Diabetes</a:t>
            </a:r>
            <a:r>
              <a:rPr lang="en-US" baseline="0"/>
              <a:t> prevalence, 2003-2004</a:t>
            </a:r>
            <a:endParaRPr lang="en-US"/>
          </a:p>
        </c:rich>
      </c:tx>
      <c:layout/>
      <c:overlay val="0"/>
    </c:title>
    <c:autoTitleDeleted val="0"/>
    <c:plotArea>
      <c:layout/>
      <c:barChart>
        <c:barDir val="bar"/>
        <c:grouping val="clustered"/>
        <c:varyColors val="0"/>
        <c:ser>
          <c:idx val="0"/>
          <c:order val="0"/>
          <c:invertIfNegative val="0"/>
          <c:dPt>
            <c:idx val="0"/>
            <c:invertIfNegative val="0"/>
            <c:bubble3D val="0"/>
            <c:spPr>
              <a:solidFill>
                <a:schemeClr val="accent2"/>
              </a:solidFill>
            </c:spPr>
          </c:dPt>
          <c:dPt>
            <c:idx val="1"/>
            <c:invertIfNegative val="0"/>
            <c:bubble3D val="0"/>
            <c:spPr>
              <a:solidFill>
                <a:schemeClr val="accent5">
                  <a:lumMod val="75000"/>
                </a:schemeClr>
              </a:solidFill>
            </c:spPr>
          </c:dPt>
          <c:dLbls>
            <c:txPr>
              <a:bodyPr/>
              <a:lstStyle/>
              <a:p>
                <a:pPr>
                  <a:defRPr sz="1400"/>
                </a:pPr>
                <a:endParaRPr lang="en-US"/>
              </a:p>
            </c:txPr>
            <c:showLegendKey val="0"/>
            <c:showVal val="1"/>
            <c:showCatName val="0"/>
            <c:showSerName val="0"/>
            <c:showPercent val="0"/>
            <c:showBubbleSize val="0"/>
            <c:showLeaderLines val="0"/>
          </c:dLbls>
          <c:cat>
            <c:strRef>
              <c:f>Sheet1!$A$30:$A$31</c:f>
              <c:strCache>
                <c:ptCount val="2"/>
                <c:pt idx="0">
                  <c:v>Non-Hispanic White</c:v>
                </c:pt>
                <c:pt idx="1">
                  <c:v>AI/AN</c:v>
                </c:pt>
              </c:strCache>
            </c:strRef>
          </c:cat>
          <c:val>
            <c:numRef>
              <c:f>Sheet1!$B$30:$B$31</c:f>
              <c:numCache>
                <c:formatCode>0.0%</c:formatCode>
                <c:ptCount val="2"/>
                <c:pt idx="0">
                  <c:v>6.2000000000000076E-2</c:v>
                </c:pt>
                <c:pt idx="1">
                  <c:v>0.13800000000000001</c:v>
                </c:pt>
              </c:numCache>
            </c:numRef>
          </c:val>
        </c:ser>
        <c:dLbls>
          <c:showLegendKey val="0"/>
          <c:showVal val="0"/>
          <c:showCatName val="0"/>
          <c:showSerName val="0"/>
          <c:showPercent val="0"/>
          <c:showBubbleSize val="0"/>
        </c:dLbls>
        <c:gapWidth val="150"/>
        <c:axId val="146259968"/>
        <c:axId val="136345792"/>
      </c:barChart>
      <c:catAx>
        <c:axId val="146259968"/>
        <c:scaling>
          <c:orientation val="minMax"/>
        </c:scaling>
        <c:delete val="0"/>
        <c:axPos val="l"/>
        <c:majorTickMark val="none"/>
        <c:minorTickMark val="none"/>
        <c:tickLblPos val="nextTo"/>
        <c:txPr>
          <a:bodyPr/>
          <a:lstStyle/>
          <a:p>
            <a:pPr>
              <a:defRPr sz="1400"/>
            </a:pPr>
            <a:endParaRPr lang="en-US"/>
          </a:p>
        </c:txPr>
        <c:crossAx val="136345792"/>
        <c:crosses val="autoZero"/>
        <c:auto val="1"/>
        <c:lblAlgn val="ctr"/>
        <c:lblOffset val="100"/>
        <c:noMultiLvlLbl val="0"/>
      </c:catAx>
      <c:valAx>
        <c:axId val="136345792"/>
        <c:scaling>
          <c:orientation val="minMax"/>
        </c:scaling>
        <c:delete val="0"/>
        <c:axPos val="b"/>
        <c:majorGridlines/>
        <c:title>
          <c:tx>
            <c:rich>
              <a:bodyPr/>
              <a:lstStyle/>
              <a:p>
                <a:pPr>
                  <a:defRPr sz="1800"/>
                </a:pPr>
                <a:r>
                  <a:rPr lang="en-US" sz="1800" dirty="0"/>
                  <a:t>Percent of population</a:t>
                </a:r>
              </a:p>
              <a:p>
                <a:pPr>
                  <a:defRPr sz="1800"/>
                </a:pPr>
                <a:r>
                  <a:rPr lang="en-US" sz="1800" b="0" dirty="0"/>
                  <a:t>Data source: WA DOH</a:t>
                </a:r>
              </a:p>
            </c:rich>
          </c:tx>
          <c:layout/>
          <c:overlay val="0"/>
        </c:title>
        <c:numFmt formatCode="0%" sourceLinked="0"/>
        <c:majorTickMark val="none"/>
        <c:minorTickMark val="none"/>
        <c:tickLblPos val="nextTo"/>
        <c:txPr>
          <a:bodyPr/>
          <a:lstStyle/>
          <a:p>
            <a:pPr>
              <a:defRPr sz="1200"/>
            </a:pPr>
            <a:endParaRPr lang="en-US"/>
          </a:p>
        </c:txPr>
        <c:crossAx val="146259968"/>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a:t>Suicide rates in Washington, 2003-2007</a:t>
            </a:r>
          </a:p>
        </c:rich>
      </c:tx>
      <c:layout/>
      <c:overlay val="0"/>
    </c:title>
    <c:autoTitleDeleted val="0"/>
    <c:plotArea>
      <c:layout/>
      <c:barChart>
        <c:barDir val="col"/>
        <c:grouping val="clustered"/>
        <c:varyColors val="0"/>
        <c:ser>
          <c:idx val="0"/>
          <c:order val="0"/>
          <c:tx>
            <c:strRef>
              <c:f>Sheet1!$B$50</c:f>
              <c:strCache>
                <c:ptCount val="1"/>
                <c:pt idx="0">
                  <c:v>AI/AN</c:v>
                </c:pt>
              </c:strCache>
            </c:strRef>
          </c:tx>
          <c:spPr>
            <a:solidFill>
              <a:schemeClr val="accent5"/>
            </a:solidFill>
          </c:spPr>
          <c:invertIfNegative val="0"/>
          <c:dLbls>
            <c:dLbl>
              <c:idx val="0"/>
              <c:layout>
                <c:manualLayout>
                  <c:x val="1.5432098765432109E-3"/>
                  <c:y val="-1.6129032258064523E-2"/>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Sheet1!$A$51:$A$53</c:f>
              <c:strCache>
                <c:ptCount val="3"/>
                <c:pt idx="0">
                  <c:v>age 10-14</c:v>
                </c:pt>
                <c:pt idx="1">
                  <c:v>age 15-24</c:v>
                </c:pt>
                <c:pt idx="2">
                  <c:v>age 25-34</c:v>
                </c:pt>
              </c:strCache>
            </c:strRef>
          </c:cat>
          <c:val>
            <c:numRef>
              <c:f>Sheet1!$B$51:$B$53</c:f>
              <c:numCache>
                <c:formatCode>General</c:formatCode>
                <c:ptCount val="3"/>
                <c:pt idx="0">
                  <c:v>3.8</c:v>
                </c:pt>
                <c:pt idx="1">
                  <c:v>25.8</c:v>
                </c:pt>
                <c:pt idx="2">
                  <c:v>25.5</c:v>
                </c:pt>
              </c:numCache>
            </c:numRef>
          </c:val>
        </c:ser>
        <c:ser>
          <c:idx val="1"/>
          <c:order val="1"/>
          <c:tx>
            <c:strRef>
              <c:f>Sheet1!$C$50</c:f>
              <c:strCache>
                <c:ptCount val="1"/>
                <c:pt idx="0">
                  <c:v>Non-AI/AN</c:v>
                </c:pt>
              </c:strCache>
            </c:strRef>
          </c:tx>
          <c:invertIfNegative val="0"/>
          <c:dLbls>
            <c:dLbl>
              <c:idx val="2"/>
              <c:layout>
                <c:manualLayout>
                  <c:x val="0"/>
                  <c:y val="-3.4803149606299232E-2"/>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Sheet1!$A$51:$A$53</c:f>
              <c:strCache>
                <c:ptCount val="3"/>
                <c:pt idx="0">
                  <c:v>age 10-14</c:v>
                </c:pt>
                <c:pt idx="1">
                  <c:v>age 15-24</c:v>
                </c:pt>
                <c:pt idx="2">
                  <c:v>age 25-34</c:v>
                </c:pt>
              </c:strCache>
            </c:strRef>
          </c:cat>
          <c:val>
            <c:numRef>
              <c:f>Sheet1!$C$51:$C$53</c:f>
              <c:numCache>
                <c:formatCode>General</c:formatCode>
                <c:ptCount val="3"/>
                <c:pt idx="0">
                  <c:v>0.70000000000000029</c:v>
                </c:pt>
                <c:pt idx="1">
                  <c:v>11.3</c:v>
                </c:pt>
                <c:pt idx="2">
                  <c:v>13.5</c:v>
                </c:pt>
              </c:numCache>
            </c:numRef>
          </c:val>
        </c:ser>
        <c:dLbls>
          <c:showLegendKey val="0"/>
          <c:showVal val="0"/>
          <c:showCatName val="0"/>
          <c:showSerName val="0"/>
          <c:showPercent val="0"/>
          <c:showBubbleSize val="0"/>
        </c:dLbls>
        <c:gapWidth val="150"/>
        <c:axId val="146758656"/>
        <c:axId val="146187392"/>
      </c:barChart>
      <c:catAx>
        <c:axId val="146758656"/>
        <c:scaling>
          <c:orientation val="minMax"/>
        </c:scaling>
        <c:delete val="0"/>
        <c:axPos val="b"/>
        <c:title>
          <c:tx>
            <c:rich>
              <a:bodyPr/>
              <a:lstStyle/>
              <a:p>
                <a:pPr>
                  <a:defRPr sz="1100"/>
                </a:pPr>
                <a:r>
                  <a:rPr lang="en-US" sz="1100" b="0"/>
                  <a:t>Data source: WA</a:t>
                </a:r>
                <a:r>
                  <a:rPr lang="en-US" sz="1100" b="0" baseline="0"/>
                  <a:t> CHAT</a:t>
                </a:r>
                <a:endParaRPr lang="en-US" sz="1100" b="0"/>
              </a:p>
            </c:rich>
          </c:tx>
          <c:layout>
            <c:manualLayout>
              <c:xMode val="edge"/>
              <c:yMode val="edge"/>
              <c:x val="0.47209815786915532"/>
              <c:y val="0.9494765472864275"/>
            </c:manualLayout>
          </c:layout>
          <c:overlay val="0"/>
        </c:title>
        <c:majorTickMark val="none"/>
        <c:minorTickMark val="none"/>
        <c:tickLblPos val="nextTo"/>
        <c:txPr>
          <a:bodyPr/>
          <a:lstStyle/>
          <a:p>
            <a:pPr>
              <a:defRPr sz="1400"/>
            </a:pPr>
            <a:endParaRPr lang="en-US"/>
          </a:p>
        </c:txPr>
        <c:crossAx val="146187392"/>
        <c:crosses val="autoZero"/>
        <c:auto val="1"/>
        <c:lblAlgn val="ctr"/>
        <c:lblOffset val="100"/>
        <c:noMultiLvlLbl val="0"/>
      </c:catAx>
      <c:valAx>
        <c:axId val="146187392"/>
        <c:scaling>
          <c:orientation val="minMax"/>
        </c:scaling>
        <c:delete val="0"/>
        <c:axPos val="l"/>
        <c:majorGridlines/>
        <c:title>
          <c:tx>
            <c:rich>
              <a:bodyPr/>
              <a:lstStyle/>
              <a:p>
                <a:pPr>
                  <a:defRPr sz="1400"/>
                </a:pPr>
                <a:r>
                  <a:rPr lang="en-US" sz="1400"/>
                  <a:t>Age-specific rate per 100,000</a:t>
                </a:r>
              </a:p>
            </c:rich>
          </c:tx>
          <c:layout>
            <c:manualLayout>
              <c:xMode val="edge"/>
              <c:yMode val="edge"/>
              <c:x val="1.0802469135802479E-2"/>
              <c:y val="0.28874121581576495"/>
            </c:manualLayout>
          </c:layout>
          <c:overlay val="0"/>
        </c:title>
        <c:numFmt formatCode="General" sourceLinked="1"/>
        <c:majorTickMark val="out"/>
        <c:minorTickMark val="none"/>
        <c:tickLblPos val="nextTo"/>
        <c:txPr>
          <a:bodyPr/>
          <a:lstStyle/>
          <a:p>
            <a:pPr>
              <a:defRPr sz="1200"/>
            </a:pPr>
            <a:endParaRPr lang="en-US"/>
          </a:p>
        </c:txPr>
        <c:crossAx val="146758656"/>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STD incidence, 2003-2007</a:t>
            </a:r>
          </a:p>
        </c:rich>
      </c:tx>
      <c:layout/>
      <c:overlay val="0"/>
    </c:title>
    <c:autoTitleDeleted val="0"/>
    <c:plotArea>
      <c:layout/>
      <c:barChart>
        <c:barDir val="bar"/>
        <c:grouping val="clustered"/>
        <c:varyColors val="0"/>
        <c:ser>
          <c:idx val="0"/>
          <c:order val="0"/>
          <c:invertIfNegative val="0"/>
          <c:dPt>
            <c:idx val="0"/>
            <c:invertIfNegative val="0"/>
            <c:bubble3D val="0"/>
            <c:spPr>
              <a:solidFill>
                <a:schemeClr val="accent2"/>
              </a:solidFill>
            </c:spPr>
          </c:dPt>
          <c:dPt>
            <c:idx val="1"/>
            <c:invertIfNegative val="0"/>
            <c:bubble3D val="0"/>
            <c:spPr>
              <a:solidFill>
                <a:schemeClr val="accent5">
                  <a:lumMod val="75000"/>
                </a:schemeClr>
              </a:solidFill>
            </c:spPr>
          </c:dPt>
          <c:dLbls>
            <c:dLbl>
              <c:idx val="0"/>
              <c:layout>
                <c:manualLayout>
                  <c:x val="-6.7901234567901373E-3"/>
                  <c:y val="2.6881720430107577E-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Sheet1!$A$26:$A$27</c:f>
              <c:strCache>
                <c:ptCount val="2"/>
                <c:pt idx="0">
                  <c:v>Non-AI/AN</c:v>
                </c:pt>
                <c:pt idx="1">
                  <c:v>AI/AN</c:v>
                </c:pt>
              </c:strCache>
            </c:strRef>
          </c:cat>
          <c:val>
            <c:numRef>
              <c:f>Sheet1!$B$26:$B$27</c:f>
              <c:numCache>
                <c:formatCode>General</c:formatCode>
                <c:ptCount val="2"/>
                <c:pt idx="0">
                  <c:v>249.3</c:v>
                </c:pt>
                <c:pt idx="1">
                  <c:v>604.6</c:v>
                </c:pt>
              </c:numCache>
            </c:numRef>
          </c:val>
        </c:ser>
        <c:dLbls>
          <c:showLegendKey val="0"/>
          <c:showVal val="0"/>
          <c:showCatName val="0"/>
          <c:showSerName val="0"/>
          <c:showPercent val="0"/>
          <c:showBubbleSize val="0"/>
        </c:dLbls>
        <c:gapWidth val="150"/>
        <c:axId val="146045952"/>
        <c:axId val="146285120"/>
      </c:barChart>
      <c:catAx>
        <c:axId val="146045952"/>
        <c:scaling>
          <c:orientation val="minMax"/>
        </c:scaling>
        <c:delete val="0"/>
        <c:axPos val="l"/>
        <c:majorTickMark val="none"/>
        <c:minorTickMark val="none"/>
        <c:tickLblPos val="nextTo"/>
        <c:txPr>
          <a:bodyPr/>
          <a:lstStyle/>
          <a:p>
            <a:pPr>
              <a:defRPr sz="1400"/>
            </a:pPr>
            <a:endParaRPr lang="en-US"/>
          </a:p>
        </c:txPr>
        <c:crossAx val="146285120"/>
        <c:crosses val="autoZero"/>
        <c:auto val="1"/>
        <c:lblAlgn val="ctr"/>
        <c:lblOffset val="100"/>
        <c:noMultiLvlLbl val="0"/>
      </c:catAx>
      <c:valAx>
        <c:axId val="146285120"/>
        <c:scaling>
          <c:orientation val="minMax"/>
        </c:scaling>
        <c:delete val="0"/>
        <c:axPos val="b"/>
        <c:majorGridlines/>
        <c:title>
          <c:tx>
            <c:rich>
              <a:bodyPr/>
              <a:lstStyle/>
              <a:p>
                <a:pPr>
                  <a:defRPr sz="1600"/>
                </a:pPr>
                <a:r>
                  <a:rPr lang="en-US" sz="1600"/>
                  <a:t>Age-adjusted</a:t>
                </a:r>
                <a:r>
                  <a:rPr lang="en-US" sz="1600" baseline="0"/>
                  <a:t> rate per 100,000</a:t>
                </a:r>
              </a:p>
              <a:p>
                <a:pPr>
                  <a:defRPr sz="1600"/>
                </a:pPr>
                <a:r>
                  <a:rPr lang="en-US" sz="1600" b="0" baseline="0"/>
                  <a:t>Data source: WA CHAT</a:t>
                </a:r>
                <a:endParaRPr lang="en-US" sz="1600" b="0"/>
              </a:p>
            </c:rich>
          </c:tx>
          <c:layout/>
          <c:overlay val="0"/>
        </c:title>
        <c:numFmt formatCode="General" sourceLinked="1"/>
        <c:majorTickMark val="none"/>
        <c:minorTickMark val="none"/>
        <c:tickLblPos val="nextTo"/>
        <c:txPr>
          <a:bodyPr/>
          <a:lstStyle/>
          <a:p>
            <a:pPr>
              <a:defRPr sz="1200"/>
            </a:pPr>
            <a:endParaRPr lang="en-US"/>
          </a:p>
        </c:txPr>
        <c:crossAx val="14604595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Cancer incidence,</a:t>
            </a:r>
            <a:r>
              <a:rPr lang="en-US" baseline="0"/>
              <a:t> 2002-2006</a:t>
            </a:r>
            <a:endParaRPr lang="en-US"/>
          </a:p>
        </c:rich>
      </c:tx>
      <c:layout/>
      <c:overlay val="0"/>
    </c:title>
    <c:autoTitleDeleted val="0"/>
    <c:plotArea>
      <c:layout/>
      <c:barChart>
        <c:barDir val="bar"/>
        <c:grouping val="clustered"/>
        <c:varyColors val="0"/>
        <c:ser>
          <c:idx val="0"/>
          <c:order val="0"/>
          <c:invertIfNegative val="0"/>
          <c:dPt>
            <c:idx val="0"/>
            <c:invertIfNegative val="0"/>
            <c:bubble3D val="0"/>
            <c:spPr>
              <a:solidFill>
                <a:schemeClr val="accent2"/>
              </a:solidFill>
            </c:spPr>
          </c:dPt>
          <c:dPt>
            <c:idx val="1"/>
            <c:invertIfNegative val="0"/>
            <c:bubble3D val="0"/>
            <c:spPr>
              <a:solidFill>
                <a:schemeClr val="accent5">
                  <a:lumMod val="75000"/>
                </a:schemeClr>
              </a:solidFill>
            </c:spPr>
          </c:dPt>
          <c:dLbls>
            <c:dLbl>
              <c:idx val="1"/>
              <c:layout>
                <c:manualLayout>
                  <c:x val="9.2592592592592986E-3"/>
                  <c:y val="-2.688172043010759E-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Sheet1!$A$11:$A$12</c:f>
              <c:strCache>
                <c:ptCount val="2"/>
                <c:pt idx="0">
                  <c:v>Non-Hispanic White</c:v>
                </c:pt>
                <c:pt idx="1">
                  <c:v>AI/AN</c:v>
                </c:pt>
              </c:strCache>
            </c:strRef>
          </c:cat>
          <c:val>
            <c:numRef>
              <c:f>Sheet1!$B$11:$B$12</c:f>
              <c:numCache>
                <c:formatCode>General</c:formatCode>
                <c:ptCount val="2"/>
                <c:pt idx="0">
                  <c:v>538</c:v>
                </c:pt>
                <c:pt idx="1">
                  <c:v>569</c:v>
                </c:pt>
              </c:numCache>
            </c:numRef>
          </c:val>
        </c:ser>
        <c:dLbls>
          <c:showLegendKey val="0"/>
          <c:showVal val="0"/>
          <c:showCatName val="0"/>
          <c:showSerName val="0"/>
          <c:showPercent val="0"/>
          <c:showBubbleSize val="0"/>
        </c:dLbls>
        <c:gapWidth val="150"/>
        <c:axId val="146128384"/>
        <c:axId val="146287424"/>
      </c:barChart>
      <c:catAx>
        <c:axId val="146128384"/>
        <c:scaling>
          <c:orientation val="minMax"/>
        </c:scaling>
        <c:delete val="0"/>
        <c:axPos val="l"/>
        <c:majorTickMark val="out"/>
        <c:minorTickMark val="none"/>
        <c:tickLblPos val="nextTo"/>
        <c:txPr>
          <a:bodyPr/>
          <a:lstStyle/>
          <a:p>
            <a:pPr>
              <a:defRPr sz="1400"/>
            </a:pPr>
            <a:endParaRPr lang="en-US"/>
          </a:p>
        </c:txPr>
        <c:crossAx val="146287424"/>
        <c:crosses val="autoZero"/>
        <c:auto val="1"/>
        <c:lblAlgn val="ctr"/>
        <c:lblOffset val="100"/>
        <c:noMultiLvlLbl val="0"/>
      </c:catAx>
      <c:valAx>
        <c:axId val="146287424"/>
        <c:scaling>
          <c:orientation val="minMax"/>
        </c:scaling>
        <c:delete val="0"/>
        <c:axPos val="b"/>
        <c:majorGridlines/>
        <c:title>
          <c:tx>
            <c:rich>
              <a:bodyPr/>
              <a:lstStyle/>
              <a:p>
                <a:pPr>
                  <a:defRPr sz="1800"/>
                </a:pPr>
                <a:r>
                  <a:rPr lang="en-US" sz="1800" dirty="0"/>
                  <a:t>Age-adjusted rate per 100,000 </a:t>
                </a:r>
              </a:p>
              <a:p>
                <a:pPr>
                  <a:defRPr sz="1800"/>
                </a:pPr>
                <a:r>
                  <a:rPr lang="en-US" sz="1800" b="0" dirty="0"/>
                  <a:t>Data source: WSCR data online</a:t>
                </a:r>
              </a:p>
            </c:rich>
          </c:tx>
          <c:layout>
            <c:manualLayout>
              <c:xMode val="edge"/>
              <c:yMode val="edge"/>
              <c:x val="0.41564571789637406"/>
              <c:y val="0.90282109897553164"/>
            </c:manualLayout>
          </c:layout>
          <c:overlay val="0"/>
        </c:title>
        <c:numFmt formatCode="General" sourceLinked="1"/>
        <c:majorTickMark val="out"/>
        <c:minorTickMark val="none"/>
        <c:tickLblPos val="nextTo"/>
        <c:txPr>
          <a:bodyPr/>
          <a:lstStyle/>
          <a:p>
            <a:pPr>
              <a:defRPr sz="1200"/>
            </a:pPr>
            <a:endParaRPr lang="en-US"/>
          </a:p>
        </c:txPr>
        <c:crossAx val="14612838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Unintentional</a:t>
            </a:r>
            <a:r>
              <a:rPr lang="en-US" baseline="0"/>
              <a:t> injury death rate, 2004-2006</a:t>
            </a:r>
            <a:endParaRPr lang="en-US"/>
          </a:p>
        </c:rich>
      </c:tx>
      <c:layout/>
      <c:overlay val="0"/>
    </c:title>
    <c:autoTitleDeleted val="0"/>
    <c:plotArea>
      <c:layout/>
      <c:barChart>
        <c:barDir val="bar"/>
        <c:grouping val="clustered"/>
        <c:varyColors val="0"/>
        <c:ser>
          <c:idx val="0"/>
          <c:order val="0"/>
          <c:invertIfNegative val="0"/>
          <c:dPt>
            <c:idx val="0"/>
            <c:invertIfNegative val="0"/>
            <c:bubble3D val="0"/>
            <c:spPr>
              <a:solidFill>
                <a:schemeClr val="accent2"/>
              </a:solidFill>
            </c:spPr>
          </c:dPt>
          <c:dPt>
            <c:idx val="1"/>
            <c:invertIfNegative val="0"/>
            <c:bubble3D val="0"/>
            <c:spPr>
              <a:solidFill>
                <a:schemeClr val="accent4">
                  <a:lumMod val="75000"/>
                </a:schemeClr>
              </a:solidFill>
            </c:spPr>
          </c:dPt>
          <c:dPt>
            <c:idx val="2"/>
            <c:invertIfNegative val="0"/>
            <c:bubble3D val="0"/>
            <c:spPr>
              <a:solidFill>
                <a:schemeClr val="accent5">
                  <a:lumMod val="75000"/>
                </a:schemeClr>
              </a:solidFill>
            </c:spPr>
          </c:dPt>
          <c:dLbls>
            <c:dLbl>
              <c:idx val="2"/>
              <c:layout>
                <c:manualLayout>
                  <c:x val="1.4672523573442208E-2"/>
                  <c:y val="2.687960375920759E-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Sheet1!$A$19:$A$21</c:f>
              <c:strCache>
                <c:ptCount val="3"/>
                <c:pt idx="0">
                  <c:v>Non-Hispanic White</c:v>
                </c:pt>
                <c:pt idx="1">
                  <c:v>Non-Hispanic Black</c:v>
                </c:pt>
                <c:pt idx="2">
                  <c:v>AI/AN</c:v>
                </c:pt>
              </c:strCache>
            </c:strRef>
          </c:cat>
          <c:val>
            <c:numRef>
              <c:f>Sheet1!$B$19:$B$21</c:f>
              <c:numCache>
                <c:formatCode>General</c:formatCode>
                <c:ptCount val="3"/>
                <c:pt idx="0">
                  <c:v>11</c:v>
                </c:pt>
                <c:pt idx="1">
                  <c:v>13</c:v>
                </c:pt>
                <c:pt idx="2">
                  <c:v>39</c:v>
                </c:pt>
              </c:numCache>
            </c:numRef>
          </c:val>
        </c:ser>
        <c:dLbls>
          <c:showLegendKey val="0"/>
          <c:showVal val="0"/>
          <c:showCatName val="0"/>
          <c:showSerName val="0"/>
          <c:showPercent val="0"/>
          <c:showBubbleSize val="0"/>
        </c:dLbls>
        <c:gapWidth val="150"/>
        <c:axId val="145329664"/>
        <c:axId val="146289728"/>
      </c:barChart>
      <c:catAx>
        <c:axId val="145329664"/>
        <c:scaling>
          <c:orientation val="minMax"/>
        </c:scaling>
        <c:delete val="0"/>
        <c:axPos val="l"/>
        <c:majorTickMark val="none"/>
        <c:minorTickMark val="none"/>
        <c:tickLblPos val="nextTo"/>
        <c:txPr>
          <a:bodyPr/>
          <a:lstStyle/>
          <a:p>
            <a:pPr>
              <a:defRPr sz="1400"/>
            </a:pPr>
            <a:endParaRPr lang="en-US"/>
          </a:p>
        </c:txPr>
        <c:crossAx val="146289728"/>
        <c:crosses val="autoZero"/>
        <c:auto val="1"/>
        <c:lblAlgn val="ctr"/>
        <c:lblOffset val="100"/>
        <c:noMultiLvlLbl val="0"/>
      </c:catAx>
      <c:valAx>
        <c:axId val="146289728"/>
        <c:scaling>
          <c:orientation val="minMax"/>
        </c:scaling>
        <c:delete val="0"/>
        <c:axPos val="b"/>
        <c:majorGridlines/>
        <c:title>
          <c:tx>
            <c:rich>
              <a:bodyPr/>
              <a:lstStyle/>
              <a:p>
                <a:pPr>
                  <a:defRPr sz="1800"/>
                </a:pPr>
                <a:r>
                  <a:rPr lang="en-US" sz="1800" dirty="0"/>
                  <a:t>Age-adjusted</a:t>
                </a:r>
                <a:r>
                  <a:rPr lang="en-US" sz="1800" baseline="0" dirty="0"/>
                  <a:t> rate per 100,000</a:t>
                </a:r>
              </a:p>
              <a:p>
                <a:pPr>
                  <a:defRPr sz="1800"/>
                </a:pPr>
                <a:r>
                  <a:rPr lang="en-US" sz="1800" b="0" baseline="0" dirty="0"/>
                  <a:t>Data source: WA DOH</a:t>
                </a:r>
                <a:endParaRPr lang="en-US" sz="1800" b="0" dirty="0"/>
              </a:p>
            </c:rich>
          </c:tx>
          <c:layout/>
          <c:overlay val="0"/>
        </c:title>
        <c:numFmt formatCode="General" sourceLinked="1"/>
        <c:majorTickMark val="none"/>
        <c:minorTickMark val="none"/>
        <c:tickLblPos val="nextTo"/>
        <c:txPr>
          <a:bodyPr/>
          <a:lstStyle/>
          <a:p>
            <a:pPr>
              <a:defRPr sz="1200"/>
            </a:pPr>
            <a:endParaRPr lang="en-US"/>
          </a:p>
        </c:txPr>
        <c:crossAx val="145329664"/>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Suicide</a:t>
            </a:r>
            <a:r>
              <a:rPr lang="en-US" baseline="0"/>
              <a:t> rate, 2002-2003</a:t>
            </a:r>
            <a:endParaRPr lang="en-US"/>
          </a:p>
        </c:rich>
      </c:tx>
      <c:layout/>
      <c:overlay val="0"/>
    </c:title>
    <c:autoTitleDeleted val="0"/>
    <c:plotArea>
      <c:layout/>
      <c:barChart>
        <c:barDir val="bar"/>
        <c:grouping val="clustered"/>
        <c:varyColors val="0"/>
        <c:ser>
          <c:idx val="0"/>
          <c:order val="0"/>
          <c:invertIfNegative val="0"/>
          <c:dPt>
            <c:idx val="0"/>
            <c:invertIfNegative val="0"/>
            <c:bubble3D val="0"/>
            <c:spPr>
              <a:solidFill>
                <a:schemeClr val="accent2"/>
              </a:solidFill>
            </c:spPr>
          </c:dPt>
          <c:dPt>
            <c:idx val="1"/>
            <c:invertIfNegative val="0"/>
            <c:bubble3D val="0"/>
            <c:spPr>
              <a:solidFill>
                <a:schemeClr val="accent5">
                  <a:lumMod val="75000"/>
                </a:schemeClr>
              </a:solidFill>
            </c:spPr>
          </c:dPt>
          <c:dLbls>
            <c:dLbl>
              <c:idx val="0"/>
              <c:layout>
                <c:manualLayout>
                  <c:x val="1.9444444444444445E-2"/>
                  <c:y val="0"/>
                </c:manualLayout>
              </c:layout>
              <c:showLegendKey val="0"/>
              <c:showVal val="1"/>
              <c:showCatName val="0"/>
              <c:showSerName val="0"/>
              <c:showPercent val="0"/>
              <c:showBubbleSize val="0"/>
            </c:dLbl>
            <c:dLbl>
              <c:idx val="1"/>
              <c:layout>
                <c:manualLayout>
                  <c:x val="1.6666666666666701E-2"/>
                  <c:y val="0"/>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Sheet1!$A$15:$A$16</c:f>
              <c:strCache>
                <c:ptCount val="2"/>
                <c:pt idx="0">
                  <c:v>Non-Hispanic White</c:v>
                </c:pt>
                <c:pt idx="1">
                  <c:v>AI/AN</c:v>
                </c:pt>
              </c:strCache>
            </c:strRef>
          </c:cat>
          <c:val>
            <c:numRef>
              <c:f>Sheet1!$B$15:$B$16</c:f>
              <c:numCache>
                <c:formatCode>General</c:formatCode>
                <c:ptCount val="2"/>
                <c:pt idx="0">
                  <c:v>14</c:v>
                </c:pt>
                <c:pt idx="1">
                  <c:v>14</c:v>
                </c:pt>
              </c:numCache>
            </c:numRef>
          </c:val>
        </c:ser>
        <c:dLbls>
          <c:showLegendKey val="0"/>
          <c:showVal val="0"/>
          <c:showCatName val="0"/>
          <c:showSerName val="0"/>
          <c:showPercent val="0"/>
          <c:showBubbleSize val="0"/>
        </c:dLbls>
        <c:gapWidth val="150"/>
        <c:axId val="145422336"/>
        <c:axId val="146292032"/>
      </c:barChart>
      <c:catAx>
        <c:axId val="145422336"/>
        <c:scaling>
          <c:orientation val="minMax"/>
        </c:scaling>
        <c:delete val="0"/>
        <c:axPos val="l"/>
        <c:majorTickMark val="none"/>
        <c:minorTickMark val="none"/>
        <c:tickLblPos val="nextTo"/>
        <c:txPr>
          <a:bodyPr/>
          <a:lstStyle/>
          <a:p>
            <a:pPr>
              <a:defRPr sz="1400"/>
            </a:pPr>
            <a:endParaRPr lang="en-US"/>
          </a:p>
        </c:txPr>
        <c:crossAx val="146292032"/>
        <c:crosses val="autoZero"/>
        <c:auto val="1"/>
        <c:lblAlgn val="ctr"/>
        <c:lblOffset val="100"/>
        <c:noMultiLvlLbl val="0"/>
      </c:catAx>
      <c:valAx>
        <c:axId val="146292032"/>
        <c:scaling>
          <c:orientation val="minMax"/>
        </c:scaling>
        <c:delete val="0"/>
        <c:axPos val="b"/>
        <c:majorGridlines/>
        <c:title>
          <c:tx>
            <c:rich>
              <a:bodyPr/>
              <a:lstStyle/>
              <a:p>
                <a:pPr>
                  <a:defRPr sz="1800"/>
                </a:pPr>
                <a:r>
                  <a:rPr lang="en-US" sz="1800" dirty="0"/>
                  <a:t>Age-adjusted rate per 100,000</a:t>
                </a:r>
              </a:p>
              <a:p>
                <a:pPr>
                  <a:defRPr sz="1800"/>
                </a:pPr>
                <a:r>
                  <a:rPr lang="en-US" sz="1800" b="0" dirty="0"/>
                  <a:t>Data</a:t>
                </a:r>
                <a:r>
                  <a:rPr lang="en-US" sz="1800" b="0" baseline="0" dirty="0"/>
                  <a:t> source: WA DOH</a:t>
                </a:r>
                <a:endParaRPr lang="en-US" sz="1800" b="0" dirty="0"/>
              </a:p>
            </c:rich>
          </c:tx>
          <c:layout/>
          <c:overlay val="0"/>
        </c:title>
        <c:numFmt formatCode="General" sourceLinked="1"/>
        <c:majorTickMark val="none"/>
        <c:minorTickMark val="none"/>
        <c:tickLblPos val="nextTo"/>
        <c:txPr>
          <a:bodyPr/>
          <a:lstStyle/>
          <a:p>
            <a:pPr>
              <a:defRPr sz="1200"/>
            </a:pPr>
            <a:endParaRPr lang="en-US"/>
          </a:p>
        </c:txPr>
        <c:crossAx val="145422336"/>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212"/>
      <c:rAngAx val="0"/>
      <c:perspective val="30"/>
    </c:view3D>
    <c:floor>
      <c:thickness val="0"/>
    </c:floor>
    <c:sideWall>
      <c:thickness val="0"/>
    </c:sideWall>
    <c:backWall>
      <c:thickness val="0"/>
    </c:backWall>
    <c:plotArea>
      <c:layout/>
      <c:pie3DChart>
        <c:varyColors val="1"/>
        <c:ser>
          <c:idx val="0"/>
          <c:order val="0"/>
          <c:explosion val="12"/>
          <c:dPt>
            <c:idx val="0"/>
            <c:bubble3D val="0"/>
            <c:spPr>
              <a:solidFill>
                <a:schemeClr val="accent5">
                  <a:lumMod val="75000"/>
                </a:schemeClr>
              </a:solidFill>
            </c:spPr>
          </c:dPt>
          <c:dPt>
            <c:idx val="1"/>
            <c:bubble3D val="0"/>
            <c:spPr>
              <a:solidFill>
                <a:schemeClr val="accent2"/>
              </a:solidFill>
            </c:spPr>
          </c:dPt>
          <c:val>
            <c:numRef>
              <c:f>Sheet1!$A$1:$A$2</c:f>
              <c:numCache>
                <c:formatCode>General</c:formatCode>
                <c:ptCount val="2"/>
                <c:pt idx="0">
                  <c:v>6.1</c:v>
                </c:pt>
                <c:pt idx="1">
                  <c:v>93.9</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95"/>
      <c:rAngAx val="0"/>
      <c:perspective val="30"/>
    </c:view3D>
    <c:floor>
      <c:thickness val="0"/>
    </c:floor>
    <c:sideWall>
      <c:thickness val="0"/>
    </c:sideWall>
    <c:backWall>
      <c:thickness val="0"/>
    </c:backWall>
    <c:plotArea>
      <c:layout>
        <c:manualLayout>
          <c:layoutTarget val="inner"/>
          <c:xMode val="edge"/>
          <c:yMode val="edge"/>
          <c:x val="2.8413082980012112E-2"/>
          <c:y val="0.1466666666666667"/>
          <c:w val="0.90090090090090058"/>
          <c:h val="0.85333333333333361"/>
        </c:manualLayout>
      </c:layout>
      <c:pie3DChart>
        <c:varyColors val="1"/>
        <c:ser>
          <c:idx val="0"/>
          <c:order val="0"/>
          <c:explosion val="1"/>
          <c:dPt>
            <c:idx val="0"/>
            <c:bubble3D val="0"/>
            <c:explosion val="0"/>
            <c:spPr>
              <a:solidFill>
                <a:schemeClr val="accent5"/>
              </a:solidFill>
            </c:spPr>
          </c:dPt>
          <c:dPt>
            <c:idx val="1"/>
            <c:bubble3D val="0"/>
            <c:explosion val="13"/>
          </c:dPt>
          <c:val>
            <c:numRef>
              <c:f>Sheet1!$E$1:$E$2</c:f>
              <c:numCache>
                <c:formatCode>General</c:formatCode>
                <c:ptCount val="2"/>
                <c:pt idx="0">
                  <c:v>79</c:v>
                </c:pt>
                <c:pt idx="1">
                  <c:v>21</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63"/>
      <c:rAngAx val="0"/>
      <c:perspective val="30"/>
    </c:view3D>
    <c:floor>
      <c:thickness val="0"/>
    </c:floor>
    <c:sideWall>
      <c:thickness val="0"/>
    </c:sideWall>
    <c:backWall>
      <c:thickness val="0"/>
    </c:backWall>
    <c:plotArea>
      <c:layout>
        <c:manualLayout>
          <c:layoutTarget val="inner"/>
          <c:xMode val="edge"/>
          <c:yMode val="edge"/>
          <c:x val="4.7619047619047623E-2"/>
          <c:y val="8.3333333333333343E-2"/>
          <c:w val="0.91269841269841367"/>
          <c:h val="0.84722222222222221"/>
        </c:manualLayout>
      </c:layout>
      <c:pie3DChart>
        <c:varyColors val="1"/>
        <c:ser>
          <c:idx val="0"/>
          <c:order val="0"/>
          <c:explosion val="3"/>
          <c:dPt>
            <c:idx val="0"/>
            <c:bubble3D val="0"/>
            <c:explosion val="6"/>
            <c:spPr>
              <a:solidFill>
                <a:srgbClr val="4BACC6"/>
              </a:solidFill>
            </c:spPr>
          </c:dPt>
          <c:val>
            <c:numRef>
              <c:f>Sheet1!$G$1:$G$2</c:f>
              <c:numCache>
                <c:formatCode>General</c:formatCode>
                <c:ptCount val="2"/>
                <c:pt idx="0">
                  <c:v>35.300000000000004</c:v>
                </c:pt>
                <c:pt idx="1">
                  <c:v>64.7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66473530431336"/>
          <c:y val="3.3674755819456996E-2"/>
          <c:w val="0.81146734016738431"/>
          <c:h val="0.78576954520029252"/>
        </c:manualLayout>
      </c:layout>
      <c:barChart>
        <c:barDir val="col"/>
        <c:grouping val="clustered"/>
        <c:varyColors val="0"/>
        <c:ser>
          <c:idx val="0"/>
          <c:order val="0"/>
          <c:invertIfNegative val="0"/>
          <c:dPt>
            <c:idx val="0"/>
            <c:invertIfNegative val="0"/>
            <c:bubble3D val="0"/>
            <c:spPr>
              <a:solidFill>
                <a:srgbClr val="4BACC6"/>
              </a:solidFill>
            </c:spPr>
          </c:dPt>
          <c:dPt>
            <c:idx val="1"/>
            <c:invertIfNegative val="0"/>
            <c:bubble3D val="0"/>
            <c:spPr>
              <a:solidFill>
                <a:schemeClr val="accent2"/>
              </a:solidFill>
            </c:spPr>
          </c:dPt>
          <c:dPt>
            <c:idx val="2"/>
            <c:invertIfNegative val="0"/>
            <c:bubble3D val="0"/>
            <c:spPr>
              <a:solidFill>
                <a:srgbClr val="475A8D"/>
              </a:solidFill>
            </c:spPr>
          </c:dPt>
          <c:dLbls>
            <c:dLbl>
              <c:idx val="0"/>
              <c:layout>
                <c:manualLayout>
                  <c:x val="0"/>
                  <c:y val="0.10185185185185186"/>
                </c:manualLayout>
              </c:layout>
              <c:spPr/>
              <c:txPr>
                <a:bodyPr/>
                <a:lstStyle/>
                <a:p>
                  <a:pPr>
                    <a:defRPr sz="1200" b="1">
                      <a:solidFill>
                        <a:schemeClr val="bg1"/>
                      </a:solidFill>
                    </a:defRPr>
                  </a:pPr>
                  <a:endParaRPr lang="en-US"/>
                </a:p>
              </c:txPr>
              <c:showLegendKey val="0"/>
              <c:showVal val="1"/>
              <c:showCatName val="0"/>
              <c:showSerName val="0"/>
              <c:showPercent val="0"/>
              <c:showBubbleSize val="0"/>
            </c:dLbl>
            <c:dLbl>
              <c:idx val="1"/>
              <c:layout>
                <c:manualLayout>
                  <c:x val="2.7777777777778351E-3"/>
                  <c:y val="9.7222222222222265E-2"/>
                </c:manualLayout>
              </c:layout>
              <c:spPr/>
              <c:txPr>
                <a:bodyPr/>
                <a:lstStyle/>
                <a:p>
                  <a:pPr>
                    <a:defRPr sz="1200" b="1">
                      <a:solidFill>
                        <a:schemeClr val="bg1"/>
                      </a:solidFill>
                    </a:defRPr>
                  </a:pPr>
                  <a:endParaRPr lang="en-US"/>
                </a:p>
              </c:txPr>
              <c:showLegendKey val="0"/>
              <c:showVal val="1"/>
              <c:showCatName val="0"/>
              <c:showSerName val="0"/>
              <c:showPercent val="0"/>
              <c:showBubbleSize val="0"/>
            </c:dLbl>
            <c:dLbl>
              <c:idx val="2"/>
              <c:layout>
                <c:manualLayout>
                  <c:x val="0"/>
                  <c:y val="8.7962962962963076E-2"/>
                </c:manualLayout>
              </c:layout>
              <c:spPr/>
              <c:txPr>
                <a:bodyPr/>
                <a:lstStyle/>
                <a:p>
                  <a:pPr>
                    <a:defRPr sz="1200" b="1">
                      <a:solidFill>
                        <a:schemeClr val="bg1"/>
                      </a:solidFill>
                    </a:defRPr>
                  </a:pPr>
                  <a:endParaRPr lang="en-US"/>
                </a:p>
              </c:txPr>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Sheet1!$A$1:$A$3</c:f>
              <c:strCache>
                <c:ptCount val="3"/>
                <c:pt idx="0">
                  <c:v>Pap smear       (past 3 years)</c:v>
                </c:pt>
                <c:pt idx="1">
                  <c:v>Mammogram (past 2 years)</c:v>
                </c:pt>
                <c:pt idx="2">
                  <c:v>Colorectal screening (past 1 year)</c:v>
                </c:pt>
              </c:strCache>
            </c:strRef>
          </c:cat>
          <c:val>
            <c:numRef>
              <c:f>Sheet1!$B$1:$B$3</c:f>
              <c:numCache>
                <c:formatCode>0%</c:formatCode>
                <c:ptCount val="3"/>
                <c:pt idx="0">
                  <c:v>0.56000000000000005</c:v>
                </c:pt>
                <c:pt idx="1">
                  <c:v>0.4</c:v>
                </c:pt>
                <c:pt idx="2">
                  <c:v>0.35000000000000014</c:v>
                </c:pt>
              </c:numCache>
            </c:numRef>
          </c:val>
        </c:ser>
        <c:dLbls>
          <c:showLegendKey val="0"/>
          <c:showVal val="0"/>
          <c:showCatName val="0"/>
          <c:showSerName val="0"/>
          <c:showPercent val="0"/>
          <c:showBubbleSize val="0"/>
        </c:dLbls>
        <c:gapWidth val="105"/>
        <c:overlap val="-7"/>
        <c:axId val="146601472"/>
        <c:axId val="135633664"/>
      </c:barChart>
      <c:catAx>
        <c:axId val="146601472"/>
        <c:scaling>
          <c:orientation val="minMax"/>
        </c:scaling>
        <c:delete val="0"/>
        <c:axPos val="b"/>
        <c:majorTickMark val="out"/>
        <c:minorTickMark val="none"/>
        <c:tickLblPos val="nextTo"/>
        <c:txPr>
          <a:bodyPr/>
          <a:lstStyle/>
          <a:p>
            <a:pPr>
              <a:defRPr sz="1200"/>
            </a:pPr>
            <a:endParaRPr lang="en-US"/>
          </a:p>
        </c:txPr>
        <c:crossAx val="135633664"/>
        <c:crosses val="autoZero"/>
        <c:auto val="1"/>
        <c:lblAlgn val="ctr"/>
        <c:lblOffset val="100"/>
        <c:noMultiLvlLbl val="0"/>
      </c:catAx>
      <c:valAx>
        <c:axId val="135633664"/>
        <c:scaling>
          <c:orientation val="minMax"/>
          <c:max val="1"/>
        </c:scaling>
        <c:delete val="0"/>
        <c:axPos val="l"/>
        <c:majorGridlines/>
        <c:numFmt formatCode="0%" sourceLinked="1"/>
        <c:majorTickMark val="out"/>
        <c:minorTickMark val="none"/>
        <c:tickLblPos val="nextTo"/>
        <c:txPr>
          <a:bodyPr/>
          <a:lstStyle/>
          <a:p>
            <a:pPr>
              <a:defRPr sz="1200"/>
            </a:pPr>
            <a:endParaRPr lang="en-US"/>
          </a:p>
        </c:txPr>
        <c:crossAx val="146601472"/>
        <c:crosses val="autoZero"/>
        <c:crossBetween val="between"/>
        <c:majorUnit val="0.2"/>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751" tIns="45876" rIns="91751" bIns="4587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9978"/>
          </a:xfrm>
          <a:prstGeom prst="rect">
            <a:avLst/>
          </a:prstGeom>
        </p:spPr>
        <p:txBody>
          <a:bodyPr vert="horz" lIns="91751" tIns="45876" rIns="91751" bIns="45876" rtlCol="0"/>
          <a:lstStyle>
            <a:lvl1pPr algn="r">
              <a:defRPr sz="1200"/>
            </a:lvl1pPr>
          </a:lstStyle>
          <a:p>
            <a:fld id="{2241A92E-C1BE-4F1D-8EF2-7D0F98DA483F}" type="datetimeFigureOut">
              <a:rPr lang="en-US" smtClean="0"/>
              <a:pPr/>
              <a:t>1/5/2011</a:t>
            </a:fld>
            <a:endParaRPr lang="en-US"/>
          </a:p>
        </p:txBody>
      </p:sp>
      <p:sp>
        <p:nvSpPr>
          <p:cNvPr id="4" name="Footer Placeholder 3"/>
          <p:cNvSpPr>
            <a:spLocks noGrp="1"/>
          </p:cNvSpPr>
          <p:nvPr>
            <p:ph type="ftr" sz="quarter" idx="2"/>
          </p:nvPr>
        </p:nvSpPr>
        <p:spPr>
          <a:xfrm>
            <a:off x="0" y="8737989"/>
            <a:ext cx="2971800" cy="459978"/>
          </a:xfrm>
          <a:prstGeom prst="rect">
            <a:avLst/>
          </a:prstGeom>
        </p:spPr>
        <p:txBody>
          <a:bodyPr vert="horz" lIns="91751" tIns="45876" rIns="91751" bIns="4587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989"/>
            <a:ext cx="2971800" cy="459978"/>
          </a:xfrm>
          <a:prstGeom prst="rect">
            <a:avLst/>
          </a:prstGeom>
        </p:spPr>
        <p:txBody>
          <a:bodyPr vert="horz" lIns="91751" tIns="45876" rIns="91751" bIns="45876" rtlCol="0" anchor="b"/>
          <a:lstStyle>
            <a:lvl1pPr algn="r">
              <a:defRPr sz="1200"/>
            </a:lvl1pPr>
          </a:lstStyle>
          <a:p>
            <a:fld id="{334712CE-E931-4CCE-9CA1-75BD5BD342F1}" type="slidenum">
              <a:rPr lang="en-US" smtClean="0"/>
              <a:pPr/>
              <a:t>‹#›</a:t>
            </a:fld>
            <a:endParaRPr lang="en-US"/>
          </a:p>
        </p:txBody>
      </p:sp>
    </p:spTree>
    <p:extLst>
      <p:ext uri="{BB962C8B-B14F-4D97-AF65-F5344CB8AC3E}">
        <p14:creationId xmlns:p14="http://schemas.microsoft.com/office/powerpoint/2010/main" val="1596375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751" tIns="45876" rIns="91751" bIns="45876" rtlCol="0"/>
          <a:lstStyle>
            <a:lvl1pPr algn="l">
              <a:defRPr sz="1200"/>
            </a:lvl1pPr>
          </a:lstStyle>
          <a:p>
            <a:endParaRPr lang="en-US"/>
          </a:p>
        </p:txBody>
      </p:sp>
      <p:sp>
        <p:nvSpPr>
          <p:cNvPr id="3" name="Date Placeholder 2"/>
          <p:cNvSpPr>
            <a:spLocks noGrp="1"/>
          </p:cNvSpPr>
          <p:nvPr>
            <p:ph type="dt" idx="1"/>
          </p:nvPr>
        </p:nvSpPr>
        <p:spPr>
          <a:xfrm>
            <a:off x="3884613" y="0"/>
            <a:ext cx="2971800" cy="459978"/>
          </a:xfrm>
          <a:prstGeom prst="rect">
            <a:avLst/>
          </a:prstGeom>
        </p:spPr>
        <p:txBody>
          <a:bodyPr vert="horz" lIns="91751" tIns="45876" rIns="91751" bIns="45876" rtlCol="0"/>
          <a:lstStyle>
            <a:lvl1pPr algn="r">
              <a:defRPr sz="1200"/>
            </a:lvl1pPr>
          </a:lstStyle>
          <a:p>
            <a:fld id="{8E941B60-6ADD-4BAA-A645-66AC8DF22536}" type="datetimeFigureOut">
              <a:rPr lang="en-US" smtClean="0"/>
              <a:pPr/>
              <a:t>1/5/2011</a:t>
            </a:fld>
            <a:endParaRPr lang="en-US"/>
          </a:p>
        </p:txBody>
      </p:sp>
      <p:sp>
        <p:nvSpPr>
          <p:cNvPr id="4" name="Slide Image Placeholder 3"/>
          <p:cNvSpPr>
            <a:spLocks noGrp="1" noRot="1" noChangeAspect="1"/>
          </p:cNvSpPr>
          <p:nvPr>
            <p:ph type="sldImg" idx="2"/>
          </p:nvPr>
        </p:nvSpPr>
        <p:spPr>
          <a:xfrm>
            <a:off x="1128713" y="688975"/>
            <a:ext cx="4600575" cy="3451225"/>
          </a:xfrm>
          <a:prstGeom prst="rect">
            <a:avLst/>
          </a:prstGeom>
          <a:noFill/>
          <a:ln w="12700">
            <a:solidFill>
              <a:prstClr val="black"/>
            </a:solidFill>
          </a:ln>
        </p:spPr>
        <p:txBody>
          <a:bodyPr vert="horz" lIns="91751" tIns="45876" rIns="91751" bIns="45876" rtlCol="0" anchor="ctr"/>
          <a:lstStyle/>
          <a:p>
            <a:endParaRPr lang="en-US"/>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751" tIns="45876" rIns="91751" bIns="458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989"/>
            <a:ext cx="2971800" cy="459978"/>
          </a:xfrm>
          <a:prstGeom prst="rect">
            <a:avLst/>
          </a:prstGeom>
        </p:spPr>
        <p:txBody>
          <a:bodyPr vert="horz" lIns="91751" tIns="45876" rIns="91751" bIns="4587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989"/>
            <a:ext cx="2971800" cy="459978"/>
          </a:xfrm>
          <a:prstGeom prst="rect">
            <a:avLst/>
          </a:prstGeom>
        </p:spPr>
        <p:txBody>
          <a:bodyPr vert="horz" lIns="91751" tIns="45876" rIns="91751" bIns="45876" rtlCol="0" anchor="b"/>
          <a:lstStyle>
            <a:lvl1pPr algn="r">
              <a:defRPr sz="1200"/>
            </a:lvl1pPr>
          </a:lstStyle>
          <a:p>
            <a:fld id="{C83B9079-9FC2-40E3-A305-31F1AFE31F2D}" type="slidenum">
              <a:rPr lang="en-US" smtClean="0"/>
              <a:pPr/>
              <a:t>‹#›</a:t>
            </a:fld>
            <a:endParaRPr lang="en-US"/>
          </a:p>
        </p:txBody>
      </p:sp>
    </p:spTree>
    <p:extLst>
      <p:ext uri="{BB962C8B-B14F-4D97-AF65-F5344CB8AC3E}">
        <p14:creationId xmlns:p14="http://schemas.microsoft.com/office/powerpoint/2010/main" val="55911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dirty="0" smtClean="0"/>
          </a:p>
        </p:txBody>
      </p:sp>
      <p:sp>
        <p:nvSpPr>
          <p:cNvPr id="14340" name="Slide Number Placeholder 3"/>
          <p:cNvSpPr>
            <a:spLocks noGrp="1"/>
          </p:cNvSpPr>
          <p:nvPr>
            <p:ph type="sldNum" sz="quarter" idx="5"/>
          </p:nvPr>
        </p:nvSpPr>
        <p:spPr>
          <a:noFill/>
        </p:spPr>
        <p:txBody>
          <a:bodyPr/>
          <a:lstStyle/>
          <a:p>
            <a:fld id="{5226C925-B2B1-4AD3-ACB3-932E876071E4}" type="slidenum">
              <a:rPr lang="en-US" smtClean="0">
                <a:solidFill>
                  <a:prstClr val="black"/>
                </a:solidFill>
              </a:rPr>
              <a:pPr/>
              <a:t>1</a:t>
            </a:fld>
            <a:endParaRPr lang="en-US" dirty="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are modifiable,</a:t>
            </a:r>
            <a:r>
              <a:rPr lang="en-US" baseline="0" dirty="0" smtClean="0"/>
              <a:t> and which are not?</a:t>
            </a:r>
          </a:p>
          <a:p>
            <a:r>
              <a:rPr lang="en-US" baseline="0" dirty="0" smtClean="0"/>
              <a:t>Behavioral risk factors are commonly associated with multiple negative health outcomes</a:t>
            </a:r>
          </a:p>
          <a:p>
            <a:endParaRPr lang="en-US" baseline="0" dirty="0" smtClean="0"/>
          </a:p>
          <a:p>
            <a:r>
              <a:rPr lang="en-US" baseline="0" dirty="0" smtClean="0"/>
              <a:t>Let’s talk about some of these risk factors that are associated with many of the leading diseases in our population.</a:t>
            </a:r>
            <a:endParaRPr lang="en-US" dirty="0"/>
          </a:p>
        </p:txBody>
      </p:sp>
      <p:sp>
        <p:nvSpPr>
          <p:cNvPr id="4" name="Slide Number Placeholder 3"/>
          <p:cNvSpPr>
            <a:spLocks noGrp="1"/>
          </p:cNvSpPr>
          <p:nvPr>
            <p:ph type="sldNum" sz="quarter" idx="10"/>
          </p:nvPr>
        </p:nvSpPr>
        <p:spPr/>
        <p:txBody>
          <a:bodyPr/>
          <a:lstStyle/>
          <a:p>
            <a:fld id="{C83B9079-9FC2-40E3-A305-31F1AFE31F2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Diabetes, cardiovascular</a:t>
            </a:r>
            <a:r>
              <a:rPr lang="en-US" baseline="0" dirty="0" smtClean="0"/>
              <a:t> disease, cancer</a:t>
            </a:r>
            <a:endParaRPr lang="en-US" dirty="0"/>
          </a:p>
        </p:txBody>
      </p:sp>
      <p:sp>
        <p:nvSpPr>
          <p:cNvPr id="4" name="Slide Number Placeholder 3"/>
          <p:cNvSpPr>
            <a:spLocks noGrp="1"/>
          </p:cNvSpPr>
          <p:nvPr>
            <p:ph type="sldNum" sz="quarter" idx="10"/>
          </p:nvPr>
        </p:nvSpPr>
        <p:spPr/>
        <p:txBody>
          <a:bodyPr/>
          <a:lstStyle/>
          <a:p>
            <a:fld id="{C83B9079-9FC2-40E3-A305-31F1AFE31F2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Smoking is a risk factor for</a:t>
            </a:r>
            <a:r>
              <a:rPr lang="en-US" baseline="0" dirty="0" smtClean="0"/>
              <a:t> almost EVERY chronic disease </a:t>
            </a:r>
          </a:p>
          <a:p>
            <a:r>
              <a:rPr lang="en-US" baseline="0" dirty="0" smtClean="0"/>
              <a:t>Slide from Western Tobacco Prevention Project</a:t>
            </a:r>
            <a:endParaRPr lang="en-US" dirty="0"/>
          </a:p>
        </p:txBody>
      </p:sp>
      <p:sp>
        <p:nvSpPr>
          <p:cNvPr id="4" name="Slide Number Placeholder 3"/>
          <p:cNvSpPr>
            <a:spLocks noGrp="1"/>
          </p:cNvSpPr>
          <p:nvPr>
            <p:ph type="sldNum" sz="quarter" idx="10"/>
          </p:nvPr>
        </p:nvSpPr>
        <p:spPr/>
        <p:txBody>
          <a:bodyPr/>
          <a:lstStyle/>
          <a:p>
            <a:fld id="{F3855CD0-30E0-4A1F-B4AA-8F9EF6DD748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Diet</a:t>
            </a:r>
            <a:r>
              <a:rPr lang="en-US" baseline="0" dirty="0" smtClean="0"/>
              <a:t> &amp; nutrition</a:t>
            </a:r>
          </a:p>
          <a:p>
            <a:pPr>
              <a:spcBef>
                <a:spcPct val="0"/>
              </a:spcBef>
            </a:pPr>
            <a:endParaRPr lang="en-US" dirty="0" smtClean="0"/>
          </a:p>
          <a:p>
            <a:pPr>
              <a:spcBef>
                <a:spcPct val="0"/>
              </a:spcBef>
            </a:pPr>
            <a:r>
              <a:rPr lang="en-US" dirty="0" smtClean="0"/>
              <a:t>Compared</a:t>
            </a:r>
            <a:r>
              <a:rPr lang="en-US" baseline="0" dirty="0" smtClean="0"/>
              <a:t> to 14.8% of Washington’s population as a whole</a:t>
            </a:r>
            <a:endParaRPr lang="en-US" dirty="0"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10B86E-7C5E-473D-BFF5-568A171B2712}" type="slidenum">
              <a:rPr lang="en-US">
                <a:solidFill>
                  <a:prstClr val="black"/>
                </a:solidFill>
              </a:rPr>
              <a:pPr fontAlgn="base">
                <a:spcBef>
                  <a:spcPct val="0"/>
                </a:spcBef>
                <a:spcAft>
                  <a:spcPct val="0"/>
                </a:spcAft>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518">
              <a:defRPr/>
            </a:pPr>
            <a:r>
              <a:rPr lang="en-US" dirty="0" smtClean="0"/>
              <a:t>79.0% of women respondents to the 2001 NW Tribal BRFS reported being over their ideal weight, by BMI </a:t>
            </a:r>
          </a:p>
          <a:p>
            <a:pPr defTabSz="917518">
              <a:defRPr/>
            </a:pPr>
            <a:r>
              <a:rPr lang="en-US" dirty="0" smtClean="0"/>
              <a:t>OR – 44.5%, WA – 41.7%</a:t>
            </a:r>
          </a:p>
          <a:p>
            <a:pPr defTabSz="917518">
              <a:defRPr/>
            </a:pPr>
            <a:endParaRPr lang="en-US" dirty="0" smtClean="0"/>
          </a:p>
          <a:p>
            <a:pPr defTabSz="917518">
              <a:defRPr/>
            </a:pPr>
            <a:r>
              <a:rPr lang="en-US" dirty="0" smtClean="0"/>
              <a:t>No comparable physical activity question asked in all-race state BRFSS surveys</a:t>
            </a:r>
          </a:p>
          <a:p>
            <a:endParaRPr lang="en-US" dirty="0"/>
          </a:p>
        </p:txBody>
      </p:sp>
      <p:sp>
        <p:nvSpPr>
          <p:cNvPr id="4" name="Slide Number Placeholder 3"/>
          <p:cNvSpPr>
            <a:spLocks noGrp="1"/>
          </p:cNvSpPr>
          <p:nvPr>
            <p:ph type="sldNum" sz="quarter" idx="10"/>
          </p:nvPr>
        </p:nvSpPr>
        <p:spPr/>
        <p:txBody>
          <a:bodyPr/>
          <a:lstStyle/>
          <a:p>
            <a:fld id="{C83B9079-9FC2-40E3-A305-31F1AFE31F2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518">
              <a:defRPr/>
            </a:pPr>
            <a:r>
              <a:rPr lang="en-US" dirty="0" smtClean="0"/>
              <a:t>For certain cancers, lack of appropriate screening is a big risk</a:t>
            </a:r>
            <a:r>
              <a:rPr lang="en-US" baseline="0" dirty="0" smtClean="0"/>
              <a:t> factor.  Screening for breast and cervical cancer can detect pre-cancerous and cancerous conditions EARLY, at a stage where the chances of successful treatment are very high.  In the case of colorectal cancer, colonoscopies can actually PREVENT cancer by allowing the opportunity to remove pre-cancerous polyps.  The flip side is that LACK of appropriate cancer screening can be a risk factor for cancer death, and in the case of colorectal cancer – a risk factor for cancer itself. </a:t>
            </a:r>
          </a:p>
          <a:p>
            <a:pPr defTabSz="917518">
              <a:defRPr/>
            </a:pPr>
            <a:endParaRPr lang="en-US" baseline="0" dirty="0" smtClean="0"/>
          </a:p>
          <a:p>
            <a:pPr defTabSz="917518">
              <a:defRPr/>
            </a:pPr>
            <a:r>
              <a:rPr lang="en-US" baseline="0" dirty="0" smtClean="0"/>
              <a:t>Pap – women ages 21-64</a:t>
            </a:r>
          </a:p>
          <a:p>
            <a:pPr defTabSz="917518">
              <a:defRPr/>
            </a:pPr>
            <a:r>
              <a:rPr lang="en-US" baseline="0" dirty="0" err="1" smtClean="0"/>
              <a:t>Mamm</a:t>
            </a:r>
            <a:r>
              <a:rPr lang="en-US" baseline="0" dirty="0" smtClean="0"/>
              <a:t> – women 52-64</a:t>
            </a:r>
          </a:p>
          <a:p>
            <a:pPr defTabSz="917518">
              <a:defRPr/>
            </a:pPr>
            <a:r>
              <a:rPr lang="en-US" baseline="0" dirty="0" smtClean="0"/>
              <a:t>CRC – 51-80</a:t>
            </a:r>
            <a:endParaRPr lang="en-US" dirty="0" smtClean="0"/>
          </a:p>
          <a:p>
            <a:endParaRPr lang="en-US" dirty="0"/>
          </a:p>
        </p:txBody>
      </p:sp>
      <p:sp>
        <p:nvSpPr>
          <p:cNvPr id="4" name="Slide Number Placeholder 3"/>
          <p:cNvSpPr>
            <a:spLocks noGrp="1"/>
          </p:cNvSpPr>
          <p:nvPr>
            <p:ph type="sldNum" sz="quarter" idx="10"/>
          </p:nvPr>
        </p:nvSpPr>
        <p:spPr/>
        <p:txBody>
          <a:bodyPr/>
          <a:lstStyle/>
          <a:p>
            <a:fld id="{C83B9079-9FC2-40E3-A305-31F1AFE31F2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little overview information for the health topics we’ll be discussing today.</a:t>
            </a:r>
          </a:p>
          <a:p>
            <a:endParaRPr lang="en-US" dirty="0"/>
          </a:p>
        </p:txBody>
      </p:sp>
      <p:sp>
        <p:nvSpPr>
          <p:cNvPr id="4" name="Slide Number Placeholder 3"/>
          <p:cNvSpPr>
            <a:spLocks noGrp="1"/>
          </p:cNvSpPr>
          <p:nvPr>
            <p:ph type="sldNum" sz="quarter" idx="10"/>
          </p:nvPr>
        </p:nvSpPr>
        <p:spPr/>
        <p:txBody>
          <a:bodyPr/>
          <a:lstStyle/>
          <a:p>
            <a:pPr>
              <a:defRPr/>
            </a:pPr>
            <a:fld id="{0FCDE2D3-05C4-4AA2-AFE5-C5A9CBA40DF3}"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Fewer parents in tribal communities use child restraints than parents in other places.  This means American Indian children are getting hurt more often than they need to in motor vehicle crashes. </a:t>
            </a:r>
          </a:p>
          <a:p>
            <a:endParaRPr lang="en-US" dirty="0" smtClean="0"/>
          </a:p>
          <a:p>
            <a:pPr defTabSz="917518"/>
            <a:r>
              <a:rPr lang="en-US" dirty="0" smtClean="0"/>
              <a:t>Easily modifiable risk factor</a:t>
            </a:r>
            <a:r>
              <a:rPr lang="en-US" baseline="0" dirty="0" smtClean="0"/>
              <a:t> - </a:t>
            </a:r>
            <a:r>
              <a:rPr lang="en-US" dirty="0" smtClean="0"/>
              <a:t>Helmets can reduce head injuries by 85% and brain injuries by 88% </a:t>
            </a:r>
            <a:r>
              <a:rPr lang="en-US" sz="1100" baseline="30000" dirty="0" smtClean="0"/>
              <a:t>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83B9079-9FC2-40E3-A305-31F1AFE31F2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79600E7-0F08-47BC-B432-6F938D0B8C8C}" type="slidenum">
              <a:rPr lang="en-US" smtClean="0">
                <a:cs typeface="Arial" charset="0"/>
              </a:rPr>
              <a:pPr/>
              <a:t>18</a:t>
            </a:fld>
            <a:endParaRPr lang="en-US" smtClean="0">
              <a:cs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smtClean="0"/>
              <a:t>American Indians die in motor vehicle crashes at a higher rate than any other racial group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Suicide is another cause of premature </a:t>
            </a:r>
            <a:r>
              <a:rPr lang="en-US" baseline="0" dirty="0" smtClean="0"/>
              <a:t>death that disproportionately affects our population, and is more common among young people.  As I showed toward the beginning, for all ages grouped together, the rate of suicide in Washington is the same for AI/AN as for all other races combined, but when you look at younger age groups, the rate is much higher for AI/AN than for all other races combined.</a:t>
            </a:r>
            <a:endParaRPr lang="en-US" dirty="0"/>
          </a:p>
        </p:txBody>
      </p:sp>
      <p:sp>
        <p:nvSpPr>
          <p:cNvPr id="4" name="Slide Number Placeholder 3"/>
          <p:cNvSpPr>
            <a:spLocks noGrp="1"/>
          </p:cNvSpPr>
          <p:nvPr>
            <p:ph type="sldNum" sz="quarter" idx="10"/>
          </p:nvPr>
        </p:nvSpPr>
        <p:spPr/>
        <p:txBody>
          <a:bodyPr/>
          <a:lstStyle/>
          <a:p>
            <a:fld id="{C83B9079-9FC2-40E3-A305-31F1AFE31F2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Incidence</a:t>
            </a:r>
            <a:r>
              <a:rPr lang="en-US" baseline="0" dirty="0" smtClean="0"/>
              <a:t> – usually age-adjusted</a:t>
            </a:r>
          </a:p>
          <a:p>
            <a:endParaRPr lang="en-US" baseline="0" dirty="0" smtClean="0"/>
          </a:p>
          <a:p>
            <a:r>
              <a:rPr lang="en-US" baseline="0" dirty="0" smtClean="0"/>
              <a:t>Notice that prevalence events are typically conditions that one lives with over time – things like injuries &amp; mortality are really only measured in incidence b/c they happen at one point in time.</a:t>
            </a:r>
          </a:p>
          <a:p>
            <a:endParaRPr lang="en-US" baseline="0" dirty="0" smtClean="0"/>
          </a:p>
        </p:txBody>
      </p:sp>
      <p:sp>
        <p:nvSpPr>
          <p:cNvPr id="4" name="Slide Number Placeholder 3"/>
          <p:cNvSpPr>
            <a:spLocks noGrp="1"/>
          </p:cNvSpPr>
          <p:nvPr>
            <p:ph type="sldNum" sz="quarter" idx="10"/>
          </p:nvPr>
        </p:nvSpPr>
        <p:spPr/>
        <p:txBody>
          <a:bodyPr/>
          <a:lstStyle/>
          <a:p>
            <a:fld id="{C83B9079-9FC2-40E3-A305-31F1AFE31F2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STD data for AI/AN</a:t>
            </a:r>
            <a:r>
              <a:rPr lang="en-US" baseline="0" dirty="0" smtClean="0"/>
              <a:t> are a bit harder to come by, because race and ethnicity are less frequently collected by the data systems that monitor STDs around the country.  However, we do know that the rates of some STDs for AI/AN are higher than their counterparts of other races.</a:t>
            </a:r>
            <a:endParaRPr lang="en-US" dirty="0"/>
          </a:p>
        </p:txBody>
      </p:sp>
      <p:sp>
        <p:nvSpPr>
          <p:cNvPr id="4" name="Slide Number Placeholder 3"/>
          <p:cNvSpPr>
            <a:spLocks noGrp="1"/>
          </p:cNvSpPr>
          <p:nvPr>
            <p:ph type="sldNum" sz="quarter" idx="10"/>
          </p:nvPr>
        </p:nvSpPr>
        <p:spPr/>
        <p:txBody>
          <a:bodyPr/>
          <a:lstStyle/>
          <a:p>
            <a:pPr>
              <a:defRPr/>
            </a:pPr>
            <a:fld id="{81AAAD0D-26B7-4F34-BACA-8B7F86ED819C}"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AAAD0D-26B7-4F34-BACA-8B7F86ED819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all these largely</a:t>
            </a:r>
            <a:r>
              <a:rPr lang="en-US" baseline="0" dirty="0" smtClean="0"/>
              <a:t> preventable causes of death.  It does indeed paint a grim picture, but the good news is – most of these are indeed preventable.</a:t>
            </a:r>
            <a:endParaRPr lang="en-US" dirty="0"/>
          </a:p>
        </p:txBody>
      </p:sp>
      <p:sp>
        <p:nvSpPr>
          <p:cNvPr id="4" name="Slide Number Placeholder 3"/>
          <p:cNvSpPr>
            <a:spLocks noGrp="1"/>
          </p:cNvSpPr>
          <p:nvPr>
            <p:ph type="sldNum" sz="quarter" idx="10"/>
          </p:nvPr>
        </p:nvSpPr>
        <p:spPr/>
        <p:txBody>
          <a:bodyPr/>
          <a:lstStyle/>
          <a:p>
            <a:fld id="{C83B9079-9FC2-40E3-A305-31F1AFE31F2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a:t>
            </a:r>
            <a:r>
              <a:rPr lang="en-US" baseline="0" dirty="0" smtClean="0"/>
              <a:t> and surveillance data gives us an excellent </a:t>
            </a:r>
            <a:r>
              <a:rPr lang="en-US" dirty="0" smtClean="0"/>
              <a:t>picture a population’s health and</a:t>
            </a:r>
            <a:r>
              <a:rPr lang="en-US" baseline="0" dirty="0" smtClean="0"/>
              <a:t> can be used to guide prevention and intervention efforts on the community level. It can also be a powerful tool</a:t>
            </a:r>
            <a:r>
              <a:rPr lang="en-US" dirty="0" smtClean="0"/>
              <a:t> to share with policymakers (tribal council),</a:t>
            </a:r>
            <a:r>
              <a:rPr lang="en-US" baseline="0" dirty="0" smtClean="0"/>
              <a:t> </a:t>
            </a:r>
            <a:r>
              <a:rPr lang="en-US" dirty="0" smtClean="0"/>
              <a:t>community advocates, and to leverage</a:t>
            </a:r>
            <a:r>
              <a:rPr lang="en-US" baseline="0" dirty="0" smtClean="0"/>
              <a:t> additional funding</a:t>
            </a:r>
            <a:r>
              <a:rPr lang="en-US" dirty="0" smtClean="0"/>
              <a:t>.  For that reason, I tried</a:t>
            </a:r>
            <a:r>
              <a:rPr lang="en-US" baseline="0" dirty="0" smtClean="0"/>
              <a:t> to include data sources and citations throughout this presentation – so feel free to use these numbers in your advocacy and education efforts. </a:t>
            </a:r>
          </a:p>
          <a:p>
            <a:endParaRPr lang="en-US" baseline="0" dirty="0" smtClean="0"/>
          </a:p>
          <a:p>
            <a:r>
              <a:rPr lang="en-US" baseline="0" dirty="0" smtClean="0"/>
              <a:t>Primary prevention – prevention or exposure to a risk factor</a:t>
            </a:r>
          </a:p>
          <a:p>
            <a:r>
              <a:rPr lang="en-US" baseline="0" dirty="0" smtClean="0"/>
              <a:t>Secondary prevention – early diagnosis (cancer &amp; diabetes screening) to reduce risk of negative outcomes</a:t>
            </a:r>
            <a:endParaRPr lang="en-US" dirty="0" smtClean="0"/>
          </a:p>
        </p:txBody>
      </p:sp>
      <p:sp>
        <p:nvSpPr>
          <p:cNvPr id="4" name="Slide Number Placeholder 3"/>
          <p:cNvSpPr>
            <a:spLocks noGrp="1"/>
          </p:cNvSpPr>
          <p:nvPr>
            <p:ph type="sldNum" sz="quarter" idx="10"/>
          </p:nvPr>
        </p:nvSpPr>
        <p:spPr/>
        <p:txBody>
          <a:bodyPr/>
          <a:lstStyle/>
          <a:p>
            <a:pPr>
              <a:defRPr/>
            </a:pPr>
            <a:fld id="{AC08DB59-9679-4B58-8DE0-9A39F1AC60C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Doesn’t tell the whole story</a:t>
            </a:r>
          </a:p>
          <a:p>
            <a:r>
              <a:rPr lang="en-US" dirty="0" smtClean="0"/>
              <a:t>Not</a:t>
            </a:r>
            <a:r>
              <a:rPr lang="en-US" baseline="0" dirty="0" smtClean="0"/>
              <a:t> always representative – for example, we know that cancer rates and trends for American Indians and Alaska Native vary considerably in different parts of the country.  And when we’re measuring cancer incidence or mortality, the numbers are pretty small, so we usually combine larger regions or longer periods of time to calculate those numbers.  That means that regional variations are hidden in the numbers.</a:t>
            </a:r>
          </a:p>
          <a:p>
            <a:endParaRPr lang="en-US" dirty="0" smtClean="0"/>
          </a:p>
          <a:p>
            <a:r>
              <a:rPr lang="en-US" dirty="0" smtClean="0"/>
              <a:t>A limitation of such data is that it may not apply</a:t>
            </a:r>
            <a:r>
              <a:rPr lang="en-US" baseline="0" dirty="0" smtClean="0"/>
              <a:t> to every community – most of these numbers were collected from national samples and may not be representative of all tribes and Native communities.  That’s where your experience and expertise working on the ‘ground level’ come in.  </a:t>
            </a:r>
          </a:p>
          <a:p>
            <a:endParaRPr lang="en-US" baseline="0" dirty="0" smtClean="0"/>
          </a:p>
          <a:p>
            <a:r>
              <a:rPr lang="en-US" baseline="0" dirty="0" smtClean="0"/>
              <a:t>Your experiences working on the ground level give you an insight into your communities and their health needs that no state data registry or federal statistician can rival.  </a:t>
            </a:r>
            <a:endParaRPr lang="en-US" dirty="0"/>
          </a:p>
        </p:txBody>
      </p:sp>
      <p:sp>
        <p:nvSpPr>
          <p:cNvPr id="4" name="Slide Number Placeholder 3"/>
          <p:cNvSpPr>
            <a:spLocks noGrp="1"/>
          </p:cNvSpPr>
          <p:nvPr>
            <p:ph type="sldNum" sz="quarter" idx="10"/>
          </p:nvPr>
        </p:nvSpPr>
        <p:spPr/>
        <p:txBody>
          <a:bodyPr/>
          <a:lstStyle/>
          <a:p>
            <a:fld id="{C83B9079-9FC2-40E3-A305-31F1AFE31F2D}"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Almost 14% of Native people in</a:t>
            </a:r>
            <a:r>
              <a:rPr lang="en-US" baseline="0" dirty="0" smtClean="0"/>
              <a:t> Washington have been diagnosed with diabetes – this is a prevalence figure.</a:t>
            </a:r>
          </a:p>
          <a:p>
            <a:r>
              <a:rPr lang="en-US" baseline="0" dirty="0" smtClean="0"/>
              <a:t>(13,800 people out of 100,000)</a:t>
            </a:r>
            <a:endParaRPr lang="en-US" dirty="0"/>
          </a:p>
        </p:txBody>
      </p:sp>
      <p:sp>
        <p:nvSpPr>
          <p:cNvPr id="4" name="Slide Number Placeholder 3"/>
          <p:cNvSpPr>
            <a:spLocks noGrp="1"/>
          </p:cNvSpPr>
          <p:nvPr>
            <p:ph type="sldNum" sz="quarter" idx="10"/>
          </p:nvPr>
        </p:nvSpPr>
        <p:spPr/>
        <p:txBody>
          <a:bodyPr/>
          <a:lstStyle/>
          <a:p>
            <a:fld id="{C83B9079-9FC2-40E3-A305-31F1AFE31F2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3B9079-9FC2-40E3-A305-31F1AFE31F2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have a group of 100,000 people,</a:t>
            </a:r>
            <a:r>
              <a:rPr lang="en-US" baseline="0" dirty="0" smtClean="0"/>
              <a:t> about 570 of them will develop cancer in an average year.</a:t>
            </a:r>
          </a:p>
          <a:p>
            <a:r>
              <a:rPr lang="en-US" baseline="0" dirty="0" smtClean="0"/>
              <a:t>Note scale (not a huge disparity even though it looks like it)</a:t>
            </a:r>
            <a:endParaRPr lang="en-US" dirty="0"/>
          </a:p>
        </p:txBody>
      </p:sp>
      <p:sp>
        <p:nvSpPr>
          <p:cNvPr id="4" name="Slide Number Placeholder 3"/>
          <p:cNvSpPr>
            <a:spLocks noGrp="1"/>
          </p:cNvSpPr>
          <p:nvPr>
            <p:ph type="sldNum" sz="quarter" idx="10"/>
          </p:nvPr>
        </p:nvSpPr>
        <p:spPr/>
        <p:txBody>
          <a:bodyPr/>
          <a:lstStyle/>
          <a:p>
            <a:fld id="{C83B9079-9FC2-40E3-A305-31F1AFE31F2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3B9079-9FC2-40E3-A305-31F1AFE31F2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Rate the</a:t>
            </a:r>
            <a:r>
              <a:rPr lang="en-US" baseline="0" dirty="0" smtClean="0"/>
              <a:t> same for all age groups, but we’ll look at this data in more detail later.</a:t>
            </a:r>
            <a:endParaRPr lang="en-US" dirty="0"/>
          </a:p>
        </p:txBody>
      </p:sp>
      <p:sp>
        <p:nvSpPr>
          <p:cNvPr id="4" name="Slide Number Placeholder 3"/>
          <p:cNvSpPr>
            <a:spLocks noGrp="1"/>
          </p:cNvSpPr>
          <p:nvPr>
            <p:ph type="sldNum" sz="quarter" idx="10"/>
          </p:nvPr>
        </p:nvSpPr>
        <p:spPr/>
        <p:txBody>
          <a:bodyPr/>
          <a:lstStyle/>
          <a:p>
            <a:fld id="{C83B9079-9FC2-40E3-A305-31F1AFE31F2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3B9079-9FC2-40E3-A305-31F1AFE31F2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Risk</a:t>
            </a:r>
            <a:r>
              <a:rPr lang="en-US" baseline="0" dirty="0" smtClean="0"/>
              <a:t> factor is more common among people w/ the condition (health event) than among people without the condition.</a:t>
            </a:r>
            <a:endParaRPr lang="en-US" dirty="0" smtClean="0"/>
          </a:p>
          <a:p>
            <a:r>
              <a:rPr lang="en-US" dirty="0" smtClean="0"/>
              <a:t>Behavioral – smoking or wearing a seat belt</a:t>
            </a:r>
          </a:p>
          <a:p>
            <a:r>
              <a:rPr lang="en-US" dirty="0" smtClean="0"/>
              <a:t>Risk</a:t>
            </a:r>
            <a:r>
              <a:rPr lang="en-US" baseline="0" dirty="0" smtClean="0"/>
              <a:t> factors can also be environmental</a:t>
            </a:r>
            <a:endParaRPr lang="en-US" dirty="0"/>
          </a:p>
        </p:txBody>
      </p:sp>
      <p:sp>
        <p:nvSpPr>
          <p:cNvPr id="4" name="Slide Number Placeholder 3"/>
          <p:cNvSpPr>
            <a:spLocks noGrp="1"/>
          </p:cNvSpPr>
          <p:nvPr>
            <p:ph type="sldNum" sz="quarter" idx="10"/>
          </p:nvPr>
        </p:nvSpPr>
        <p:spPr/>
        <p:txBody>
          <a:bodyPr/>
          <a:lstStyle/>
          <a:p>
            <a:fld id="{C83B9079-9FC2-40E3-A305-31F1AFE31F2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3124200"/>
          </a:xfrm>
          <a:prstGeom prst="rect">
            <a:avLst/>
          </a:prstGeom>
          <a:solidFill>
            <a:schemeClr val="accent1">
              <a:lumMod val="75000"/>
            </a:schemeClr>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grpSp>
        <p:nvGrpSpPr>
          <p:cNvPr id="2" name="Group 55"/>
          <p:cNvGrpSpPr>
            <a:grpSpLocks/>
          </p:cNvGrpSpPr>
          <p:nvPr userDrawn="1"/>
        </p:nvGrpSpPr>
        <p:grpSpPr bwMode="auto">
          <a:xfrm>
            <a:off x="228600" y="5715000"/>
            <a:ext cx="3962400" cy="1022350"/>
            <a:chOff x="4876800" y="5835650"/>
            <a:chExt cx="3962400" cy="1022350"/>
          </a:xfrm>
        </p:grpSpPr>
        <p:grpSp>
          <p:nvGrpSpPr>
            <p:cNvPr id="3" name="Group 54"/>
            <p:cNvGrpSpPr>
              <a:grpSpLocks/>
            </p:cNvGrpSpPr>
            <p:nvPr userDrawn="1"/>
          </p:nvGrpSpPr>
          <p:grpSpPr bwMode="auto">
            <a:xfrm>
              <a:off x="6096000" y="5943600"/>
              <a:ext cx="2743200" cy="757238"/>
              <a:chOff x="1295400" y="157163"/>
              <a:chExt cx="2743200" cy="757238"/>
            </a:xfrm>
          </p:grpSpPr>
          <p:sp>
            <p:nvSpPr>
              <p:cNvPr id="8" name="TextBox 7"/>
              <p:cNvSpPr txBox="1"/>
              <p:nvPr userDrawn="1"/>
            </p:nvSpPr>
            <p:spPr bwMode="auto">
              <a:xfrm>
                <a:off x="1295400" y="157163"/>
                <a:ext cx="2743200" cy="604838"/>
              </a:xfrm>
              <a:prstGeom prst="rect">
                <a:avLst/>
              </a:prstGeom>
              <a:noFill/>
            </p:spPr>
            <p:txBody>
              <a:bodyPr>
                <a:spAutoFit/>
              </a:bodyPr>
              <a:lstStyle/>
              <a:p>
                <a:pPr fontAlgn="base">
                  <a:lnSpc>
                    <a:spcPts val="2000"/>
                  </a:lnSpc>
                  <a:spcBef>
                    <a:spcPct val="0"/>
                  </a:spcBef>
                  <a:spcAft>
                    <a:spcPct val="0"/>
                  </a:spcAft>
                  <a:defRPr/>
                </a:pPr>
                <a:r>
                  <a:rPr lang="en-US" sz="2000" dirty="0">
                    <a:solidFill>
                      <a:srgbClr val="B40000"/>
                    </a:solidFill>
                    <a:latin typeface="Maiandra GD" pitchFamily="34" charset="0"/>
                  </a:rPr>
                  <a:t>N</a:t>
                </a:r>
                <a:r>
                  <a:rPr lang="en-US" sz="1600" dirty="0">
                    <a:solidFill>
                      <a:srgbClr val="B40000"/>
                    </a:solidFill>
                    <a:latin typeface="Maiandra GD" pitchFamily="34" charset="0"/>
                  </a:rPr>
                  <a:t>orthwest </a:t>
                </a:r>
                <a:r>
                  <a:rPr lang="en-US" sz="2000" dirty="0">
                    <a:solidFill>
                      <a:srgbClr val="B40000"/>
                    </a:solidFill>
                    <a:latin typeface="Maiandra GD" pitchFamily="34" charset="0"/>
                  </a:rPr>
                  <a:t>P</a:t>
                </a:r>
                <a:r>
                  <a:rPr lang="en-US" sz="1600" dirty="0">
                    <a:solidFill>
                      <a:srgbClr val="B40000"/>
                    </a:solidFill>
                    <a:latin typeface="Maiandra GD" pitchFamily="34" charset="0"/>
                  </a:rPr>
                  <a:t>ortland </a:t>
                </a:r>
                <a:r>
                  <a:rPr lang="en-US" sz="2000" dirty="0">
                    <a:solidFill>
                      <a:srgbClr val="B40000"/>
                    </a:solidFill>
                    <a:latin typeface="Maiandra GD" pitchFamily="34" charset="0"/>
                  </a:rPr>
                  <a:t>A</a:t>
                </a:r>
                <a:r>
                  <a:rPr lang="en-US" sz="1600" dirty="0">
                    <a:solidFill>
                      <a:srgbClr val="B40000"/>
                    </a:solidFill>
                    <a:latin typeface="Maiandra GD" pitchFamily="34" charset="0"/>
                  </a:rPr>
                  <a:t>rea</a:t>
                </a:r>
              </a:p>
              <a:p>
                <a:pPr fontAlgn="base">
                  <a:lnSpc>
                    <a:spcPts val="2000"/>
                  </a:lnSpc>
                  <a:spcBef>
                    <a:spcPct val="0"/>
                  </a:spcBef>
                  <a:spcAft>
                    <a:spcPct val="0"/>
                  </a:spcAft>
                  <a:defRPr/>
                </a:pPr>
                <a:r>
                  <a:rPr lang="en-US" sz="1600" dirty="0">
                    <a:solidFill>
                      <a:srgbClr val="B40000"/>
                    </a:solidFill>
                    <a:latin typeface="Maiandra GD" pitchFamily="34" charset="0"/>
                  </a:rPr>
                  <a:t>         </a:t>
                </a:r>
                <a:r>
                  <a:rPr lang="en-US" sz="2000" dirty="0">
                    <a:solidFill>
                      <a:srgbClr val="B40000"/>
                    </a:solidFill>
                    <a:latin typeface="Maiandra GD" pitchFamily="34" charset="0"/>
                  </a:rPr>
                  <a:t>I</a:t>
                </a:r>
                <a:r>
                  <a:rPr lang="en-US" sz="1600" dirty="0">
                    <a:solidFill>
                      <a:srgbClr val="B40000"/>
                    </a:solidFill>
                    <a:latin typeface="Maiandra GD" pitchFamily="34" charset="0"/>
                  </a:rPr>
                  <a:t>ndian </a:t>
                </a:r>
                <a:r>
                  <a:rPr lang="en-US" sz="2000" dirty="0">
                    <a:solidFill>
                      <a:srgbClr val="B40000"/>
                    </a:solidFill>
                    <a:latin typeface="Maiandra GD" pitchFamily="34" charset="0"/>
                  </a:rPr>
                  <a:t>H</a:t>
                </a:r>
                <a:r>
                  <a:rPr lang="en-US" sz="1600" dirty="0">
                    <a:solidFill>
                      <a:srgbClr val="B40000"/>
                    </a:solidFill>
                    <a:latin typeface="Maiandra GD" pitchFamily="34" charset="0"/>
                  </a:rPr>
                  <a:t>ealth </a:t>
                </a:r>
                <a:r>
                  <a:rPr lang="en-US" sz="2000" dirty="0">
                    <a:solidFill>
                      <a:srgbClr val="B40000"/>
                    </a:solidFill>
                    <a:latin typeface="Maiandra GD" pitchFamily="34" charset="0"/>
                  </a:rPr>
                  <a:t>B</a:t>
                </a:r>
                <a:r>
                  <a:rPr lang="en-US" sz="1600" dirty="0">
                    <a:solidFill>
                      <a:srgbClr val="B40000"/>
                    </a:solidFill>
                    <a:latin typeface="Maiandra GD" pitchFamily="34" charset="0"/>
                  </a:rPr>
                  <a:t>oard</a:t>
                </a:r>
              </a:p>
            </p:txBody>
          </p:sp>
          <p:sp>
            <p:nvSpPr>
              <p:cNvPr id="9" name="TextBox 8"/>
              <p:cNvSpPr txBox="1"/>
              <p:nvPr userDrawn="1"/>
            </p:nvSpPr>
            <p:spPr bwMode="auto">
              <a:xfrm>
                <a:off x="1371600" y="652463"/>
                <a:ext cx="2514600" cy="261938"/>
              </a:xfrm>
              <a:prstGeom prst="rect">
                <a:avLst/>
              </a:prstGeom>
              <a:noFill/>
            </p:spPr>
            <p:txBody>
              <a:bodyPr>
                <a:spAutoFit/>
              </a:bodyPr>
              <a:lstStyle/>
              <a:p>
                <a:pPr algn="r" fontAlgn="base">
                  <a:spcBef>
                    <a:spcPct val="0"/>
                  </a:spcBef>
                  <a:spcAft>
                    <a:spcPct val="0"/>
                  </a:spcAft>
                  <a:defRPr/>
                </a:pPr>
                <a:r>
                  <a:rPr lang="en-US" sz="1100" i="1" dirty="0">
                    <a:solidFill>
                      <a:srgbClr val="C32D2E">
                        <a:lumMod val="50000"/>
                      </a:srgbClr>
                    </a:solidFill>
                    <a:latin typeface="Gill Sans MT" pitchFamily="34" charset="0"/>
                    <a:cs typeface="Estrangelo Edessa" pitchFamily="66"/>
                  </a:rPr>
                  <a:t>Indian Leadership for Indian Health</a:t>
                </a:r>
              </a:p>
            </p:txBody>
          </p:sp>
        </p:grpSp>
        <p:pic>
          <p:nvPicPr>
            <p:cNvPr id="7" name="Picture 8" descr="NPAIHBtransparentTEAL"/>
            <p:cNvPicPr>
              <a:picLocks noChangeAspect="1" noChangeArrowheads="1"/>
            </p:cNvPicPr>
            <p:nvPr userDrawn="1"/>
          </p:nvPicPr>
          <p:blipFill>
            <a:blip r:embed="rId2" cstate="print"/>
            <a:srcRect/>
            <a:stretch>
              <a:fillRect/>
            </a:stretch>
          </p:blipFill>
          <p:spPr bwMode="auto">
            <a:xfrm>
              <a:off x="4876800" y="5835650"/>
              <a:ext cx="1219200" cy="1022350"/>
            </a:xfrm>
            <a:prstGeom prst="rect">
              <a:avLst/>
            </a:prstGeom>
            <a:noFill/>
            <a:ln w="9525">
              <a:noFill/>
              <a:miter lim="800000"/>
              <a:headEnd/>
              <a:tailEnd/>
            </a:ln>
          </p:spPr>
        </p:pic>
      </p:grpSp>
      <p:grpSp>
        <p:nvGrpSpPr>
          <p:cNvPr id="5" name="Group 40"/>
          <p:cNvGrpSpPr>
            <a:grpSpLocks/>
          </p:cNvGrpSpPr>
          <p:nvPr userDrawn="1"/>
        </p:nvGrpSpPr>
        <p:grpSpPr bwMode="auto">
          <a:xfrm>
            <a:off x="0" y="3048000"/>
            <a:ext cx="9144000" cy="180975"/>
            <a:chOff x="0" y="816"/>
            <a:chExt cx="5760" cy="114"/>
          </a:xfrm>
        </p:grpSpPr>
        <p:pic>
          <p:nvPicPr>
            <p:cNvPr id="11" name="Picture 13"/>
            <p:cNvPicPr>
              <a:picLocks noChangeAspect="1" noChangeArrowheads="1"/>
            </p:cNvPicPr>
            <p:nvPr userDrawn="1"/>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2" name="Picture 14"/>
            <p:cNvPicPr>
              <a:picLocks noChangeAspect="1" noChangeArrowheads="1"/>
            </p:cNvPicPr>
            <p:nvPr userDrawn="1"/>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3" name="Picture 15"/>
            <p:cNvPicPr>
              <a:picLocks noChangeAspect="1" noChangeArrowheads="1"/>
            </p:cNvPicPr>
            <p:nvPr userDrawn="1"/>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4" name="Picture 16"/>
            <p:cNvPicPr>
              <a:picLocks noChangeAspect="1" noChangeArrowheads="1"/>
            </p:cNvPicPr>
            <p:nvPr userDrawn="1"/>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5" name="Picture 17"/>
            <p:cNvPicPr>
              <a:picLocks noChangeAspect="1" noChangeArrowheads="1"/>
            </p:cNvPicPr>
            <p:nvPr userDrawn="1"/>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6" name="Picture 18"/>
            <p:cNvPicPr>
              <a:picLocks noChangeAspect="1" noChangeArrowheads="1"/>
            </p:cNvPicPr>
            <p:nvPr userDrawn="1"/>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7" name="Picture 19"/>
            <p:cNvPicPr>
              <a:picLocks noChangeAspect="1" noChangeArrowheads="1"/>
            </p:cNvPicPr>
            <p:nvPr userDrawn="1"/>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8" name="Picture 20"/>
            <p:cNvPicPr>
              <a:picLocks noChangeAspect="1" noChangeArrowheads="1"/>
            </p:cNvPicPr>
            <p:nvPr userDrawn="1"/>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9" name="Picture 21"/>
            <p:cNvPicPr>
              <a:picLocks noChangeAspect="1" noChangeArrowheads="1"/>
            </p:cNvPicPr>
            <p:nvPr userDrawn="1"/>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20" name="Picture 22"/>
            <p:cNvPicPr>
              <a:picLocks noChangeAspect="1" noChangeArrowheads="1"/>
            </p:cNvPicPr>
            <p:nvPr userDrawn="1"/>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1" name="Picture 23"/>
            <p:cNvPicPr>
              <a:picLocks noChangeAspect="1" noChangeArrowheads="1"/>
            </p:cNvPicPr>
            <p:nvPr userDrawn="1"/>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2" name="Picture 24"/>
            <p:cNvPicPr>
              <a:picLocks noChangeAspect="1" noChangeArrowheads="1"/>
            </p:cNvPicPr>
            <p:nvPr userDrawn="1"/>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3" name="Picture 25"/>
            <p:cNvPicPr>
              <a:picLocks noChangeAspect="1" noChangeArrowheads="1"/>
            </p:cNvPicPr>
            <p:nvPr userDrawn="1"/>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4" name="Picture 26"/>
            <p:cNvPicPr>
              <a:picLocks noChangeAspect="1" noChangeArrowheads="1"/>
            </p:cNvPicPr>
            <p:nvPr userDrawn="1"/>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5" name="Picture 27"/>
            <p:cNvPicPr>
              <a:picLocks noChangeAspect="1" noChangeArrowheads="1"/>
            </p:cNvPicPr>
            <p:nvPr userDrawn="1"/>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6" name="Picture 28"/>
            <p:cNvPicPr>
              <a:picLocks noChangeAspect="1" noChangeArrowheads="1"/>
            </p:cNvPicPr>
            <p:nvPr userDrawn="1"/>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7" name="Picture 29"/>
            <p:cNvPicPr>
              <a:picLocks noChangeAspect="1" noChangeArrowheads="1"/>
            </p:cNvPicPr>
            <p:nvPr userDrawn="1"/>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8" name="Picture 30"/>
            <p:cNvPicPr>
              <a:picLocks noChangeAspect="1" noChangeArrowheads="1"/>
            </p:cNvPicPr>
            <p:nvPr userDrawn="1"/>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9" name="Picture 31"/>
            <p:cNvPicPr>
              <a:picLocks noChangeAspect="1" noChangeArrowheads="1"/>
            </p:cNvPicPr>
            <p:nvPr userDrawn="1"/>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32" name="Picture 29"/>
            <p:cNvPicPr>
              <a:picLocks noChangeAspect="1" noChangeArrowheads="1"/>
            </p:cNvPicPr>
            <p:nvPr userDrawn="1"/>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3" name="Picture 30"/>
            <p:cNvPicPr>
              <a:picLocks noChangeAspect="1" noChangeArrowheads="1"/>
            </p:cNvPicPr>
            <p:nvPr userDrawn="1"/>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4" name="Picture 31"/>
            <p:cNvPicPr>
              <a:picLocks noChangeAspect="1" noChangeArrowheads="1"/>
            </p:cNvPicPr>
            <p:nvPr userDrawn="1"/>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5" name="Picture 32"/>
            <p:cNvPicPr>
              <a:picLocks noChangeAspect="1" noChangeArrowheads="1"/>
            </p:cNvPicPr>
            <p:nvPr userDrawn="1"/>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6" name="Picture 33"/>
            <p:cNvPicPr>
              <a:picLocks noChangeAspect="1" noChangeArrowheads="1"/>
            </p:cNvPicPr>
            <p:nvPr userDrawn="1"/>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7" name="Picture 34"/>
            <p:cNvPicPr>
              <a:picLocks noChangeAspect="1" noChangeArrowheads="1"/>
            </p:cNvPicPr>
            <p:nvPr userDrawn="1"/>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8" name="Picture 35"/>
            <p:cNvPicPr>
              <a:picLocks noChangeAspect="1" noChangeArrowheads="1"/>
            </p:cNvPicPr>
            <p:nvPr userDrawn="1"/>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9" name="Picture 36"/>
            <p:cNvPicPr>
              <a:picLocks noChangeAspect="1" noChangeArrowheads="1"/>
            </p:cNvPicPr>
            <p:nvPr userDrawn="1"/>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40" name="Picture 37"/>
            <p:cNvPicPr>
              <a:picLocks noChangeAspect="1" noChangeArrowheads="1"/>
            </p:cNvPicPr>
            <p:nvPr userDrawn="1"/>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41" name="Picture 38"/>
            <p:cNvPicPr>
              <a:picLocks noChangeAspect="1" noChangeArrowheads="1"/>
            </p:cNvPicPr>
            <p:nvPr userDrawn="1"/>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42" name="Picture 39"/>
            <p:cNvPicPr>
              <a:picLocks noChangeAspect="1" noChangeArrowheads="1"/>
            </p:cNvPicPr>
            <p:nvPr userDrawn="1"/>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0" name="Rectangle 3"/>
          <p:cNvSpPr>
            <a:spLocks noGrp="1" noChangeArrowheads="1"/>
          </p:cNvSpPr>
          <p:nvPr>
            <p:ph type="ctrTitle"/>
          </p:nvPr>
        </p:nvSpPr>
        <p:spPr>
          <a:xfrm>
            <a:off x="381000" y="762000"/>
            <a:ext cx="8382000" cy="2133600"/>
          </a:xfrm>
          <a:prstGeom prst="rect">
            <a:avLst/>
          </a:prstGeom>
        </p:spPr>
        <p:txBody>
          <a:bodyPr anchor="b"/>
          <a:lstStyle>
            <a:lvl1pPr algn="ctr">
              <a:defRPr u="none">
                <a:solidFill>
                  <a:srgbClr val="F3EFBF"/>
                </a:solidFill>
                <a:latin typeface="Georgia" pitchFamily="18" charset="0"/>
              </a:defRPr>
            </a:lvl1pPr>
          </a:lstStyle>
          <a:p>
            <a:r>
              <a:rPr lang="en-US" dirty="0"/>
              <a:t>Click to edit Master title style</a:t>
            </a:r>
          </a:p>
        </p:txBody>
      </p:sp>
      <p:sp>
        <p:nvSpPr>
          <p:cNvPr id="31" name="Rectangle 4"/>
          <p:cNvSpPr>
            <a:spLocks noGrp="1" noChangeArrowheads="1"/>
          </p:cNvSpPr>
          <p:nvPr>
            <p:ph type="subTitle" idx="1"/>
          </p:nvPr>
        </p:nvSpPr>
        <p:spPr>
          <a:xfrm>
            <a:off x="381000" y="3276600"/>
            <a:ext cx="8382000" cy="2133600"/>
          </a:xfrm>
        </p:spPr>
        <p:txBody>
          <a:bodyPr/>
          <a:lstStyle>
            <a:lvl1pPr marL="0" indent="0" algn="ctr">
              <a:buFontTx/>
              <a:buNone/>
              <a:defRPr sz="3200">
                <a:solidFill>
                  <a:schemeClr val="accent3">
                    <a:lumMod val="50000"/>
                  </a:schemeClr>
                </a:solidFill>
                <a:latin typeface="Georgia" pitchFamily="18" charset="0"/>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7239000" y="0"/>
            <a:ext cx="1905000" cy="68580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5" name="Picture 8" descr="NPAIHBtransparentTEAL"/>
          <p:cNvPicPr>
            <a:picLocks noChangeAspect="1" noChangeArrowheads="1"/>
          </p:cNvPicPr>
          <p:nvPr userDrawn="1"/>
        </p:nvPicPr>
        <p:blipFill>
          <a:blip r:embed="rId2" cstate="print"/>
          <a:srcRect/>
          <a:stretch>
            <a:fillRect/>
          </a:stretch>
        </p:blipFill>
        <p:spPr bwMode="auto">
          <a:xfrm>
            <a:off x="7620000" y="152400"/>
            <a:ext cx="1219200" cy="1022350"/>
          </a:xfrm>
          <a:prstGeom prst="rect">
            <a:avLst/>
          </a:prstGeom>
          <a:noFill/>
          <a:ln w="9525">
            <a:noFill/>
            <a:miter lim="800000"/>
            <a:headEnd/>
            <a:tailEnd/>
          </a:ln>
          <a:scene3d>
            <a:camera prst="orthographicFront">
              <a:rot lat="0" lon="0" rev="16200000"/>
            </a:camera>
            <a:lightRig rig="threePt" dir="t"/>
          </a:scene3d>
        </p:spPr>
      </p:pic>
      <p:grpSp>
        <p:nvGrpSpPr>
          <p:cNvPr id="6" name="Group 61"/>
          <p:cNvGrpSpPr>
            <a:grpSpLocks/>
          </p:cNvGrpSpPr>
          <p:nvPr userDrawn="1"/>
        </p:nvGrpSpPr>
        <p:grpSpPr bwMode="auto">
          <a:xfrm>
            <a:off x="7010400" y="47625"/>
            <a:ext cx="304800" cy="6762750"/>
            <a:chOff x="6629400" y="47625"/>
            <a:chExt cx="304800" cy="6762750"/>
          </a:xfrm>
        </p:grpSpPr>
        <p:pic>
          <p:nvPicPr>
            <p:cNvPr id="7" name="Picture 32"/>
            <p:cNvPicPr>
              <a:picLocks noChangeAspect="1" noChangeArrowheads="1"/>
            </p:cNvPicPr>
            <p:nvPr userDrawn="1"/>
          </p:nvPicPr>
          <p:blipFill>
            <a:blip r:embed="rId3" cstate="print"/>
            <a:srcRect/>
            <a:stretch>
              <a:fillRect/>
            </a:stretch>
          </p:blipFill>
          <p:spPr bwMode="auto">
            <a:xfrm>
              <a:off x="6629400" y="47625"/>
              <a:ext cx="304800" cy="180975"/>
            </a:xfrm>
            <a:prstGeom prst="rect">
              <a:avLst/>
            </a:prstGeom>
            <a:noFill/>
            <a:ln w="9525">
              <a:noFill/>
              <a:miter lim="800000"/>
              <a:headEnd/>
              <a:tailEnd/>
            </a:ln>
            <a:scene3d>
              <a:camera prst="orthographicFront">
                <a:rot lat="0" lon="0" rev="5400000"/>
              </a:camera>
              <a:lightRig rig="threePt" dir="t"/>
            </a:scene3d>
          </p:spPr>
        </p:pic>
        <p:pic>
          <p:nvPicPr>
            <p:cNvPr id="8" name="Picture 32"/>
            <p:cNvPicPr>
              <a:picLocks noChangeAspect="1" noChangeArrowheads="1"/>
            </p:cNvPicPr>
            <p:nvPr userDrawn="1"/>
          </p:nvPicPr>
          <p:blipFill>
            <a:blip r:embed="rId3" cstate="print"/>
            <a:srcRect/>
            <a:stretch>
              <a:fillRect/>
            </a:stretch>
          </p:blipFill>
          <p:spPr bwMode="auto">
            <a:xfrm>
              <a:off x="6629400" y="352425"/>
              <a:ext cx="304800" cy="180975"/>
            </a:xfrm>
            <a:prstGeom prst="rect">
              <a:avLst/>
            </a:prstGeom>
            <a:noFill/>
            <a:ln w="9525">
              <a:noFill/>
              <a:miter lim="800000"/>
              <a:headEnd/>
              <a:tailEnd/>
            </a:ln>
            <a:scene3d>
              <a:camera prst="orthographicFront">
                <a:rot lat="0" lon="0" rev="5400000"/>
              </a:camera>
              <a:lightRig rig="threePt" dir="t"/>
            </a:scene3d>
          </p:spPr>
        </p:pic>
        <p:pic>
          <p:nvPicPr>
            <p:cNvPr id="9" name="Picture 32"/>
            <p:cNvPicPr>
              <a:picLocks noChangeAspect="1" noChangeArrowheads="1"/>
            </p:cNvPicPr>
            <p:nvPr userDrawn="1"/>
          </p:nvPicPr>
          <p:blipFill>
            <a:blip r:embed="rId3" cstate="print"/>
            <a:srcRect/>
            <a:stretch>
              <a:fillRect/>
            </a:stretch>
          </p:blipFill>
          <p:spPr bwMode="auto">
            <a:xfrm>
              <a:off x="6629400" y="657225"/>
              <a:ext cx="304800" cy="180975"/>
            </a:xfrm>
            <a:prstGeom prst="rect">
              <a:avLst/>
            </a:prstGeom>
            <a:noFill/>
            <a:ln w="9525">
              <a:noFill/>
              <a:miter lim="800000"/>
              <a:headEnd/>
              <a:tailEnd/>
            </a:ln>
            <a:scene3d>
              <a:camera prst="orthographicFront">
                <a:rot lat="0" lon="0" rev="5400000"/>
              </a:camera>
              <a:lightRig rig="threePt" dir="t"/>
            </a:scene3d>
          </p:spPr>
        </p:pic>
        <p:pic>
          <p:nvPicPr>
            <p:cNvPr id="10" name="Picture 32"/>
            <p:cNvPicPr>
              <a:picLocks noChangeAspect="1" noChangeArrowheads="1"/>
            </p:cNvPicPr>
            <p:nvPr userDrawn="1"/>
          </p:nvPicPr>
          <p:blipFill>
            <a:blip r:embed="rId3" cstate="print"/>
            <a:srcRect/>
            <a:stretch>
              <a:fillRect/>
            </a:stretch>
          </p:blipFill>
          <p:spPr bwMode="auto">
            <a:xfrm>
              <a:off x="6629400" y="962025"/>
              <a:ext cx="304800" cy="180975"/>
            </a:xfrm>
            <a:prstGeom prst="rect">
              <a:avLst/>
            </a:prstGeom>
            <a:noFill/>
            <a:ln w="9525">
              <a:noFill/>
              <a:miter lim="800000"/>
              <a:headEnd/>
              <a:tailEnd/>
            </a:ln>
            <a:scene3d>
              <a:camera prst="orthographicFront">
                <a:rot lat="0" lon="0" rev="5400000"/>
              </a:camera>
              <a:lightRig rig="threePt" dir="t"/>
            </a:scene3d>
          </p:spPr>
        </p:pic>
        <p:pic>
          <p:nvPicPr>
            <p:cNvPr id="11" name="Picture 32"/>
            <p:cNvPicPr>
              <a:picLocks noChangeAspect="1" noChangeArrowheads="1"/>
            </p:cNvPicPr>
            <p:nvPr userDrawn="1"/>
          </p:nvPicPr>
          <p:blipFill>
            <a:blip r:embed="rId3" cstate="print"/>
            <a:srcRect/>
            <a:stretch>
              <a:fillRect/>
            </a:stretch>
          </p:blipFill>
          <p:spPr bwMode="auto">
            <a:xfrm>
              <a:off x="6629400" y="1266825"/>
              <a:ext cx="304800" cy="180975"/>
            </a:xfrm>
            <a:prstGeom prst="rect">
              <a:avLst/>
            </a:prstGeom>
            <a:noFill/>
            <a:ln w="9525">
              <a:noFill/>
              <a:miter lim="800000"/>
              <a:headEnd/>
              <a:tailEnd/>
            </a:ln>
            <a:scene3d>
              <a:camera prst="orthographicFront">
                <a:rot lat="0" lon="0" rev="5400000"/>
              </a:camera>
              <a:lightRig rig="threePt" dir="t"/>
            </a:scene3d>
          </p:spPr>
        </p:pic>
        <p:pic>
          <p:nvPicPr>
            <p:cNvPr id="12" name="Picture 32"/>
            <p:cNvPicPr>
              <a:picLocks noChangeAspect="1" noChangeArrowheads="1"/>
            </p:cNvPicPr>
            <p:nvPr userDrawn="1"/>
          </p:nvPicPr>
          <p:blipFill>
            <a:blip r:embed="rId3" cstate="print"/>
            <a:srcRect/>
            <a:stretch>
              <a:fillRect/>
            </a:stretch>
          </p:blipFill>
          <p:spPr bwMode="auto">
            <a:xfrm>
              <a:off x="6629400" y="1571625"/>
              <a:ext cx="304800" cy="180975"/>
            </a:xfrm>
            <a:prstGeom prst="rect">
              <a:avLst/>
            </a:prstGeom>
            <a:noFill/>
            <a:ln w="9525">
              <a:noFill/>
              <a:miter lim="800000"/>
              <a:headEnd/>
              <a:tailEnd/>
            </a:ln>
            <a:scene3d>
              <a:camera prst="orthographicFront">
                <a:rot lat="0" lon="0" rev="5400000"/>
              </a:camera>
              <a:lightRig rig="threePt" dir="t"/>
            </a:scene3d>
          </p:spPr>
        </p:pic>
        <p:pic>
          <p:nvPicPr>
            <p:cNvPr id="13" name="Picture 32"/>
            <p:cNvPicPr>
              <a:picLocks noChangeAspect="1" noChangeArrowheads="1"/>
            </p:cNvPicPr>
            <p:nvPr userDrawn="1"/>
          </p:nvPicPr>
          <p:blipFill>
            <a:blip r:embed="rId3" cstate="print"/>
            <a:srcRect/>
            <a:stretch>
              <a:fillRect/>
            </a:stretch>
          </p:blipFill>
          <p:spPr bwMode="auto">
            <a:xfrm>
              <a:off x="6629400" y="1876425"/>
              <a:ext cx="304800" cy="180975"/>
            </a:xfrm>
            <a:prstGeom prst="rect">
              <a:avLst/>
            </a:prstGeom>
            <a:noFill/>
            <a:ln w="9525">
              <a:noFill/>
              <a:miter lim="800000"/>
              <a:headEnd/>
              <a:tailEnd/>
            </a:ln>
            <a:scene3d>
              <a:camera prst="orthographicFront">
                <a:rot lat="0" lon="0" rev="5400000"/>
              </a:camera>
              <a:lightRig rig="threePt" dir="t"/>
            </a:scene3d>
          </p:spPr>
        </p:pic>
        <p:pic>
          <p:nvPicPr>
            <p:cNvPr id="14" name="Picture 32"/>
            <p:cNvPicPr>
              <a:picLocks noChangeAspect="1" noChangeArrowheads="1"/>
            </p:cNvPicPr>
            <p:nvPr userDrawn="1"/>
          </p:nvPicPr>
          <p:blipFill>
            <a:blip r:embed="rId3" cstate="print"/>
            <a:srcRect/>
            <a:stretch>
              <a:fillRect/>
            </a:stretch>
          </p:blipFill>
          <p:spPr bwMode="auto">
            <a:xfrm>
              <a:off x="6629400" y="2181225"/>
              <a:ext cx="304800" cy="180975"/>
            </a:xfrm>
            <a:prstGeom prst="rect">
              <a:avLst/>
            </a:prstGeom>
            <a:noFill/>
            <a:ln w="9525">
              <a:noFill/>
              <a:miter lim="800000"/>
              <a:headEnd/>
              <a:tailEnd/>
            </a:ln>
            <a:scene3d>
              <a:camera prst="orthographicFront">
                <a:rot lat="0" lon="0" rev="5400000"/>
              </a:camera>
              <a:lightRig rig="threePt" dir="t"/>
            </a:scene3d>
          </p:spPr>
        </p:pic>
        <p:pic>
          <p:nvPicPr>
            <p:cNvPr id="15" name="Picture 32"/>
            <p:cNvPicPr>
              <a:picLocks noChangeAspect="1" noChangeArrowheads="1"/>
            </p:cNvPicPr>
            <p:nvPr userDrawn="1"/>
          </p:nvPicPr>
          <p:blipFill>
            <a:blip r:embed="rId3" cstate="print"/>
            <a:srcRect/>
            <a:stretch>
              <a:fillRect/>
            </a:stretch>
          </p:blipFill>
          <p:spPr bwMode="auto">
            <a:xfrm>
              <a:off x="6629400" y="2486025"/>
              <a:ext cx="304800" cy="180975"/>
            </a:xfrm>
            <a:prstGeom prst="rect">
              <a:avLst/>
            </a:prstGeom>
            <a:noFill/>
            <a:ln w="9525">
              <a:noFill/>
              <a:miter lim="800000"/>
              <a:headEnd/>
              <a:tailEnd/>
            </a:ln>
            <a:scene3d>
              <a:camera prst="orthographicFront">
                <a:rot lat="0" lon="0" rev="5400000"/>
              </a:camera>
              <a:lightRig rig="threePt" dir="t"/>
            </a:scene3d>
          </p:spPr>
        </p:pic>
        <p:pic>
          <p:nvPicPr>
            <p:cNvPr id="16" name="Picture 32"/>
            <p:cNvPicPr>
              <a:picLocks noChangeAspect="1" noChangeArrowheads="1"/>
            </p:cNvPicPr>
            <p:nvPr userDrawn="1"/>
          </p:nvPicPr>
          <p:blipFill>
            <a:blip r:embed="rId3" cstate="print"/>
            <a:srcRect/>
            <a:stretch>
              <a:fillRect/>
            </a:stretch>
          </p:blipFill>
          <p:spPr bwMode="auto">
            <a:xfrm>
              <a:off x="6629400" y="2743200"/>
              <a:ext cx="304800" cy="180975"/>
            </a:xfrm>
            <a:prstGeom prst="rect">
              <a:avLst/>
            </a:prstGeom>
            <a:noFill/>
            <a:ln w="9525">
              <a:noFill/>
              <a:miter lim="800000"/>
              <a:headEnd/>
              <a:tailEnd/>
            </a:ln>
            <a:scene3d>
              <a:camera prst="orthographicFront">
                <a:rot lat="0" lon="0" rev="5400000"/>
              </a:camera>
              <a:lightRig rig="threePt" dir="t"/>
            </a:scene3d>
          </p:spPr>
        </p:pic>
        <p:pic>
          <p:nvPicPr>
            <p:cNvPr id="17" name="Picture 32"/>
            <p:cNvPicPr>
              <a:picLocks noChangeAspect="1" noChangeArrowheads="1"/>
            </p:cNvPicPr>
            <p:nvPr userDrawn="1"/>
          </p:nvPicPr>
          <p:blipFill>
            <a:blip r:embed="rId3" cstate="print"/>
            <a:srcRect/>
            <a:stretch>
              <a:fillRect/>
            </a:stretch>
          </p:blipFill>
          <p:spPr bwMode="auto">
            <a:xfrm>
              <a:off x="6629400" y="3048000"/>
              <a:ext cx="304800" cy="180975"/>
            </a:xfrm>
            <a:prstGeom prst="rect">
              <a:avLst/>
            </a:prstGeom>
            <a:noFill/>
            <a:ln w="9525">
              <a:noFill/>
              <a:miter lim="800000"/>
              <a:headEnd/>
              <a:tailEnd/>
            </a:ln>
            <a:scene3d>
              <a:camera prst="orthographicFront">
                <a:rot lat="0" lon="0" rev="5400000"/>
              </a:camera>
              <a:lightRig rig="threePt" dir="t"/>
            </a:scene3d>
          </p:spPr>
        </p:pic>
        <p:pic>
          <p:nvPicPr>
            <p:cNvPr id="18" name="Picture 32"/>
            <p:cNvPicPr>
              <a:picLocks noChangeAspect="1" noChangeArrowheads="1"/>
            </p:cNvPicPr>
            <p:nvPr userDrawn="1"/>
          </p:nvPicPr>
          <p:blipFill>
            <a:blip r:embed="rId3" cstate="print"/>
            <a:srcRect/>
            <a:stretch>
              <a:fillRect/>
            </a:stretch>
          </p:blipFill>
          <p:spPr bwMode="auto">
            <a:xfrm>
              <a:off x="6629400" y="3352800"/>
              <a:ext cx="304800" cy="180975"/>
            </a:xfrm>
            <a:prstGeom prst="rect">
              <a:avLst/>
            </a:prstGeom>
            <a:noFill/>
            <a:ln w="9525">
              <a:noFill/>
              <a:miter lim="800000"/>
              <a:headEnd/>
              <a:tailEnd/>
            </a:ln>
            <a:scene3d>
              <a:camera prst="orthographicFront">
                <a:rot lat="0" lon="0" rev="5400000"/>
              </a:camera>
              <a:lightRig rig="threePt" dir="t"/>
            </a:scene3d>
          </p:spPr>
        </p:pic>
        <p:pic>
          <p:nvPicPr>
            <p:cNvPr id="19" name="Picture 32"/>
            <p:cNvPicPr>
              <a:picLocks noChangeAspect="1" noChangeArrowheads="1"/>
            </p:cNvPicPr>
            <p:nvPr userDrawn="1"/>
          </p:nvPicPr>
          <p:blipFill>
            <a:blip r:embed="rId3" cstate="print"/>
            <a:srcRect/>
            <a:stretch>
              <a:fillRect/>
            </a:stretch>
          </p:blipFill>
          <p:spPr bwMode="auto">
            <a:xfrm>
              <a:off x="6629400" y="3657600"/>
              <a:ext cx="304800" cy="180975"/>
            </a:xfrm>
            <a:prstGeom prst="rect">
              <a:avLst/>
            </a:prstGeom>
            <a:noFill/>
            <a:ln w="9525">
              <a:noFill/>
              <a:miter lim="800000"/>
              <a:headEnd/>
              <a:tailEnd/>
            </a:ln>
            <a:scene3d>
              <a:camera prst="orthographicFront">
                <a:rot lat="0" lon="0" rev="5400000"/>
              </a:camera>
              <a:lightRig rig="threePt" dir="t"/>
            </a:scene3d>
          </p:spPr>
        </p:pic>
        <p:pic>
          <p:nvPicPr>
            <p:cNvPr id="20" name="Picture 32"/>
            <p:cNvPicPr>
              <a:picLocks noChangeAspect="1" noChangeArrowheads="1"/>
            </p:cNvPicPr>
            <p:nvPr userDrawn="1"/>
          </p:nvPicPr>
          <p:blipFill>
            <a:blip r:embed="rId3" cstate="print"/>
            <a:srcRect/>
            <a:stretch>
              <a:fillRect/>
            </a:stretch>
          </p:blipFill>
          <p:spPr bwMode="auto">
            <a:xfrm>
              <a:off x="6629400" y="3962400"/>
              <a:ext cx="304800" cy="180975"/>
            </a:xfrm>
            <a:prstGeom prst="rect">
              <a:avLst/>
            </a:prstGeom>
            <a:noFill/>
            <a:ln w="9525">
              <a:noFill/>
              <a:miter lim="800000"/>
              <a:headEnd/>
              <a:tailEnd/>
            </a:ln>
            <a:scene3d>
              <a:camera prst="orthographicFront">
                <a:rot lat="0" lon="0" rev="5400000"/>
              </a:camera>
              <a:lightRig rig="threePt" dir="t"/>
            </a:scene3d>
          </p:spPr>
        </p:pic>
        <p:pic>
          <p:nvPicPr>
            <p:cNvPr id="21" name="Picture 32"/>
            <p:cNvPicPr>
              <a:picLocks noChangeAspect="1" noChangeArrowheads="1"/>
            </p:cNvPicPr>
            <p:nvPr userDrawn="1"/>
          </p:nvPicPr>
          <p:blipFill>
            <a:blip r:embed="rId3" cstate="print"/>
            <a:srcRect/>
            <a:stretch>
              <a:fillRect/>
            </a:stretch>
          </p:blipFill>
          <p:spPr bwMode="auto">
            <a:xfrm>
              <a:off x="6629400" y="4267200"/>
              <a:ext cx="304800" cy="180975"/>
            </a:xfrm>
            <a:prstGeom prst="rect">
              <a:avLst/>
            </a:prstGeom>
            <a:noFill/>
            <a:ln w="9525">
              <a:noFill/>
              <a:miter lim="800000"/>
              <a:headEnd/>
              <a:tailEnd/>
            </a:ln>
            <a:scene3d>
              <a:camera prst="orthographicFront">
                <a:rot lat="0" lon="0" rev="5400000"/>
              </a:camera>
              <a:lightRig rig="threePt" dir="t"/>
            </a:scene3d>
          </p:spPr>
        </p:pic>
        <p:pic>
          <p:nvPicPr>
            <p:cNvPr id="22" name="Picture 32"/>
            <p:cNvPicPr>
              <a:picLocks noChangeAspect="1" noChangeArrowheads="1"/>
            </p:cNvPicPr>
            <p:nvPr userDrawn="1"/>
          </p:nvPicPr>
          <p:blipFill>
            <a:blip r:embed="rId3" cstate="print"/>
            <a:srcRect/>
            <a:stretch>
              <a:fillRect/>
            </a:stretch>
          </p:blipFill>
          <p:spPr bwMode="auto">
            <a:xfrm>
              <a:off x="6629400" y="4543425"/>
              <a:ext cx="304800" cy="180975"/>
            </a:xfrm>
            <a:prstGeom prst="rect">
              <a:avLst/>
            </a:prstGeom>
            <a:noFill/>
            <a:ln w="9525">
              <a:noFill/>
              <a:miter lim="800000"/>
              <a:headEnd/>
              <a:tailEnd/>
            </a:ln>
            <a:scene3d>
              <a:camera prst="orthographicFront">
                <a:rot lat="0" lon="0" rev="5400000"/>
              </a:camera>
              <a:lightRig rig="threePt" dir="t"/>
            </a:scene3d>
          </p:spPr>
        </p:pic>
        <p:pic>
          <p:nvPicPr>
            <p:cNvPr id="23" name="Picture 32"/>
            <p:cNvPicPr>
              <a:picLocks noChangeAspect="1" noChangeArrowheads="1"/>
            </p:cNvPicPr>
            <p:nvPr userDrawn="1"/>
          </p:nvPicPr>
          <p:blipFill>
            <a:blip r:embed="rId3" cstate="print"/>
            <a:srcRect/>
            <a:stretch>
              <a:fillRect/>
            </a:stretch>
          </p:blipFill>
          <p:spPr bwMode="auto">
            <a:xfrm>
              <a:off x="6629400" y="4848225"/>
              <a:ext cx="304800" cy="180975"/>
            </a:xfrm>
            <a:prstGeom prst="rect">
              <a:avLst/>
            </a:prstGeom>
            <a:noFill/>
            <a:ln w="9525">
              <a:noFill/>
              <a:miter lim="800000"/>
              <a:headEnd/>
              <a:tailEnd/>
            </a:ln>
            <a:scene3d>
              <a:camera prst="orthographicFront">
                <a:rot lat="0" lon="0" rev="5400000"/>
              </a:camera>
              <a:lightRig rig="threePt" dir="t"/>
            </a:scene3d>
          </p:spPr>
        </p:pic>
        <p:pic>
          <p:nvPicPr>
            <p:cNvPr id="24" name="Picture 32"/>
            <p:cNvPicPr>
              <a:picLocks noChangeAspect="1" noChangeArrowheads="1"/>
            </p:cNvPicPr>
            <p:nvPr userDrawn="1"/>
          </p:nvPicPr>
          <p:blipFill>
            <a:blip r:embed="rId3" cstate="print"/>
            <a:srcRect/>
            <a:stretch>
              <a:fillRect/>
            </a:stretch>
          </p:blipFill>
          <p:spPr bwMode="auto">
            <a:xfrm>
              <a:off x="6629400" y="5153025"/>
              <a:ext cx="304800" cy="180975"/>
            </a:xfrm>
            <a:prstGeom prst="rect">
              <a:avLst/>
            </a:prstGeom>
            <a:noFill/>
            <a:ln w="9525">
              <a:noFill/>
              <a:miter lim="800000"/>
              <a:headEnd/>
              <a:tailEnd/>
            </a:ln>
            <a:scene3d>
              <a:camera prst="orthographicFront">
                <a:rot lat="0" lon="0" rev="5400000"/>
              </a:camera>
              <a:lightRig rig="threePt" dir="t"/>
            </a:scene3d>
          </p:spPr>
        </p:pic>
        <p:pic>
          <p:nvPicPr>
            <p:cNvPr id="25" name="Picture 32"/>
            <p:cNvPicPr>
              <a:picLocks noChangeAspect="1" noChangeArrowheads="1"/>
            </p:cNvPicPr>
            <p:nvPr userDrawn="1"/>
          </p:nvPicPr>
          <p:blipFill>
            <a:blip r:embed="rId3" cstate="print"/>
            <a:srcRect/>
            <a:stretch>
              <a:fillRect/>
            </a:stretch>
          </p:blipFill>
          <p:spPr bwMode="auto">
            <a:xfrm>
              <a:off x="6629400" y="5457825"/>
              <a:ext cx="304800" cy="180975"/>
            </a:xfrm>
            <a:prstGeom prst="rect">
              <a:avLst/>
            </a:prstGeom>
            <a:noFill/>
            <a:ln w="9525">
              <a:noFill/>
              <a:miter lim="800000"/>
              <a:headEnd/>
              <a:tailEnd/>
            </a:ln>
            <a:scene3d>
              <a:camera prst="orthographicFront">
                <a:rot lat="0" lon="0" rev="5400000"/>
              </a:camera>
              <a:lightRig rig="threePt" dir="t"/>
            </a:scene3d>
          </p:spPr>
        </p:pic>
        <p:pic>
          <p:nvPicPr>
            <p:cNvPr id="26" name="Picture 32"/>
            <p:cNvPicPr>
              <a:picLocks noChangeAspect="1" noChangeArrowheads="1"/>
            </p:cNvPicPr>
            <p:nvPr userDrawn="1"/>
          </p:nvPicPr>
          <p:blipFill>
            <a:blip r:embed="rId3" cstate="print"/>
            <a:srcRect/>
            <a:stretch>
              <a:fillRect/>
            </a:stretch>
          </p:blipFill>
          <p:spPr bwMode="auto">
            <a:xfrm>
              <a:off x="6629400" y="5762625"/>
              <a:ext cx="304800" cy="180975"/>
            </a:xfrm>
            <a:prstGeom prst="rect">
              <a:avLst/>
            </a:prstGeom>
            <a:noFill/>
            <a:ln w="9525">
              <a:noFill/>
              <a:miter lim="800000"/>
              <a:headEnd/>
              <a:tailEnd/>
            </a:ln>
            <a:scene3d>
              <a:camera prst="orthographicFront">
                <a:rot lat="0" lon="0" rev="5400000"/>
              </a:camera>
              <a:lightRig rig="threePt" dir="t"/>
            </a:scene3d>
          </p:spPr>
        </p:pic>
        <p:pic>
          <p:nvPicPr>
            <p:cNvPr id="27" name="Picture 32"/>
            <p:cNvPicPr>
              <a:picLocks noChangeAspect="1" noChangeArrowheads="1"/>
            </p:cNvPicPr>
            <p:nvPr userDrawn="1"/>
          </p:nvPicPr>
          <p:blipFill>
            <a:blip r:embed="rId3" cstate="print"/>
            <a:srcRect/>
            <a:stretch>
              <a:fillRect/>
            </a:stretch>
          </p:blipFill>
          <p:spPr bwMode="auto">
            <a:xfrm>
              <a:off x="6629400" y="6067425"/>
              <a:ext cx="304800" cy="180975"/>
            </a:xfrm>
            <a:prstGeom prst="rect">
              <a:avLst/>
            </a:prstGeom>
            <a:noFill/>
            <a:ln w="9525">
              <a:noFill/>
              <a:miter lim="800000"/>
              <a:headEnd/>
              <a:tailEnd/>
            </a:ln>
            <a:scene3d>
              <a:camera prst="orthographicFront">
                <a:rot lat="0" lon="0" rev="5400000"/>
              </a:camera>
              <a:lightRig rig="threePt" dir="t"/>
            </a:scene3d>
          </p:spPr>
        </p:pic>
        <p:pic>
          <p:nvPicPr>
            <p:cNvPr id="28" name="Picture 32"/>
            <p:cNvPicPr>
              <a:picLocks noChangeAspect="1" noChangeArrowheads="1"/>
            </p:cNvPicPr>
            <p:nvPr userDrawn="1"/>
          </p:nvPicPr>
          <p:blipFill>
            <a:blip r:embed="rId3" cstate="print"/>
            <a:srcRect/>
            <a:stretch>
              <a:fillRect/>
            </a:stretch>
          </p:blipFill>
          <p:spPr bwMode="auto">
            <a:xfrm>
              <a:off x="6629400" y="6372225"/>
              <a:ext cx="304800" cy="180975"/>
            </a:xfrm>
            <a:prstGeom prst="rect">
              <a:avLst/>
            </a:prstGeom>
            <a:noFill/>
            <a:ln w="9525">
              <a:noFill/>
              <a:miter lim="800000"/>
              <a:headEnd/>
              <a:tailEnd/>
            </a:ln>
            <a:scene3d>
              <a:camera prst="orthographicFront">
                <a:rot lat="0" lon="0" rev="5400000"/>
              </a:camera>
              <a:lightRig rig="threePt" dir="t"/>
            </a:scene3d>
          </p:spPr>
        </p:pic>
        <p:pic>
          <p:nvPicPr>
            <p:cNvPr id="29" name="Picture 32"/>
            <p:cNvPicPr>
              <a:picLocks noChangeAspect="1" noChangeArrowheads="1"/>
            </p:cNvPicPr>
            <p:nvPr userDrawn="1"/>
          </p:nvPicPr>
          <p:blipFill>
            <a:blip r:embed="rId3" cstate="print"/>
            <a:srcRect/>
            <a:stretch>
              <a:fillRect/>
            </a:stretch>
          </p:blipFill>
          <p:spPr bwMode="auto">
            <a:xfrm>
              <a:off x="6629400" y="6629400"/>
              <a:ext cx="304800" cy="180975"/>
            </a:xfrm>
            <a:prstGeom prst="rect">
              <a:avLst/>
            </a:prstGeom>
            <a:noFill/>
            <a:ln w="9525">
              <a:noFill/>
              <a:miter lim="800000"/>
              <a:headEnd/>
              <a:tailEnd/>
            </a:ln>
            <a:scene3d>
              <a:camera prst="orthographicFront">
                <a:rot lat="0" lon="0" rev="5400000"/>
              </a:camera>
              <a:lightRig rig="threePt" dir="t"/>
            </a:scene3d>
          </p:spPr>
        </p:pic>
      </p:grpSp>
      <p:sp>
        <p:nvSpPr>
          <p:cNvPr id="2" name="Vertical Title 1"/>
          <p:cNvSpPr>
            <a:spLocks noGrp="1"/>
          </p:cNvSpPr>
          <p:nvPr>
            <p:ph type="title" orient="vert"/>
          </p:nvPr>
        </p:nvSpPr>
        <p:spPr>
          <a:xfrm>
            <a:off x="7239000" y="1600200"/>
            <a:ext cx="1905000" cy="4876800"/>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0" y="457200"/>
            <a:ext cx="6934200" cy="5791200"/>
          </a:xfrm>
        </p:spPr>
        <p:txBody>
          <a:bodyPr vert="eaVert"/>
          <a:lstStyle>
            <a:lvl2pPr>
              <a:defRPr/>
            </a:lvl2pPr>
            <a:lvl3pPr>
              <a:defRPr/>
            </a:lvl3pPr>
            <a:lvl4pPr>
              <a:defRPr/>
            </a:lvl4pPr>
            <a:lvl5pPr>
              <a:defRPr/>
            </a:lvl5p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30" name="Date Placeholder 62"/>
          <p:cNvSpPr>
            <a:spLocks noGrp="1"/>
          </p:cNvSpPr>
          <p:nvPr>
            <p:ph type="dt" sz="half" idx="10"/>
          </p:nvPr>
        </p:nvSpPr>
        <p:spPr/>
        <p:txBody>
          <a:bodyPr/>
          <a:lstStyle>
            <a:lvl1pPr>
              <a:defRPr/>
            </a:lvl1pPr>
          </a:lstStyle>
          <a:p>
            <a:pPr>
              <a:defRPr/>
            </a:pPr>
            <a:fld id="{7DC072C9-2108-4833-BC80-8CE2AD7BFA81}" type="datetime1">
              <a:rPr lang="en-US"/>
              <a:pPr>
                <a:defRPr/>
              </a:pPr>
              <a:t>1/5/2011</a:t>
            </a:fld>
            <a:endParaRPr lang="en-US" dirty="0"/>
          </a:p>
        </p:txBody>
      </p:sp>
      <p:sp>
        <p:nvSpPr>
          <p:cNvPr id="31" name="Slide Number Placeholder 63"/>
          <p:cNvSpPr>
            <a:spLocks noGrp="1"/>
          </p:cNvSpPr>
          <p:nvPr>
            <p:ph type="sldNum" sz="quarter" idx="11"/>
          </p:nvPr>
        </p:nvSpPr>
        <p:spPr/>
        <p:txBody>
          <a:bodyPr/>
          <a:lstStyle>
            <a:lvl1pPr>
              <a:defRPr smtClean="0"/>
            </a:lvl1pPr>
          </a:lstStyle>
          <a:p>
            <a:pPr>
              <a:defRPr/>
            </a:pPr>
            <a:fld id="{810AECF2-7017-415C-B6C9-BB3C4F609491}" type="slidenum">
              <a:rPr lang="en-US"/>
              <a:pPr>
                <a:defRPr/>
              </a:pPr>
              <a:t>‹#›</a:t>
            </a:fld>
            <a:endParaRPr lang="en-US"/>
          </a:p>
        </p:txBody>
      </p:sp>
      <p:sp>
        <p:nvSpPr>
          <p:cNvPr id="32" name="Footer Placeholder 64"/>
          <p:cNvSpPr>
            <a:spLocks noGrp="1"/>
          </p:cNvSpPr>
          <p:nvPr>
            <p:ph type="ftr" sz="quarter" idx="12"/>
          </p:nvPr>
        </p:nvSpPr>
        <p:spPr/>
        <p:txBody>
          <a:bodyPr/>
          <a:lstStyle>
            <a:lvl1pPr>
              <a:defRPr smtClean="0"/>
            </a:lvl1pPr>
          </a:lstStyle>
          <a:p>
            <a:pPr>
              <a:defRPr/>
            </a:pPr>
            <a:r>
              <a:rPr lang="en-US"/>
              <a:t>Northwest Portland Area Indian Health Board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BF13C-3C81-49C8-BD9D-CB60FAD54F34}" type="datetimeFigureOut">
              <a:rPr lang="en-US" smtClean="0"/>
              <a:pPr/>
              <a:t>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E9EEA1-83EB-4911-9777-A68E9C5AB5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pPr fontAlgn="base">
              <a:spcBef>
                <a:spcPct val="0"/>
              </a:spcBef>
              <a:spcAft>
                <a:spcPct val="0"/>
              </a:spcAft>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fontAlgn="base">
              <a:spcBef>
                <a:spcPct val="0"/>
              </a:spcBef>
              <a:spcAft>
                <a:spcPct val="0"/>
              </a:spcAft>
              <a:defRPr/>
            </a:pPr>
            <a:fld id="{B1AA2F62-B48E-4DF6-8EE9-748EB36AB234}" type="datetime1">
              <a:rPr lang="en-US" smtClean="0"/>
              <a:pPr fontAlgn="base">
                <a:spcBef>
                  <a:spcPct val="0"/>
                </a:spcBef>
                <a:spcAft>
                  <a:spcPct val="0"/>
                </a:spcAft>
                <a:defRPr/>
              </a:pPr>
              <a:t>1/5/2011</a:t>
            </a:fld>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89279024-4135-4EDC-86A3-394EC47497FC}" type="slidenum">
              <a:rPr lang="en-US" smtClean="0"/>
              <a:pPr fontAlgn="base">
                <a:spcBef>
                  <a:spcPct val="0"/>
                </a:spcBef>
                <a:spcAft>
                  <a:spcPct val="0"/>
                </a:spcAft>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124200"/>
          </a:xfrm>
          <a:prstGeom prst="rect">
            <a:avLst/>
          </a:prstGeom>
          <a:solidFill>
            <a:schemeClr val="accent1">
              <a:lumMod val="75000"/>
            </a:schemeClr>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grpSp>
        <p:nvGrpSpPr>
          <p:cNvPr id="2" name="Group 55"/>
          <p:cNvGrpSpPr>
            <a:grpSpLocks/>
          </p:cNvGrpSpPr>
          <p:nvPr/>
        </p:nvGrpSpPr>
        <p:grpSpPr bwMode="auto">
          <a:xfrm>
            <a:off x="228600" y="5715000"/>
            <a:ext cx="3962400" cy="1022350"/>
            <a:chOff x="4876800" y="5835650"/>
            <a:chExt cx="3962400" cy="1022350"/>
          </a:xfrm>
        </p:grpSpPr>
        <p:grpSp>
          <p:nvGrpSpPr>
            <p:cNvPr id="3" name="Group 54"/>
            <p:cNvGrpSpPr>
              <a:grpSpLocks/>
            </p:cNvGrpSpPr>
            <p:nvPr/>
          </p:nvGrpSpPr>
          <p:grpSpPr bwMode="auto">
            <a:xfrm>
              <a:off x="6096000" y="5943600"/>
              <a:ext cx="2743200" cy="757238"/>
              <a:chOff x="1295400" y="157163"/>
              <a:chExt cx="2743200" cy="757238"/>
            </a:xfrm>
          </p:grpSpPr>
          <p:sp>
            <p:nvSpPr>
              <p:cNvPr id="8" name="TextBox 7"/>
              <p:cNvSpPr txBox="1"/>
              <p:nvPr/>
            </p:nvSpPr>
            <p:spPr bwMode="auto">
              <a:xfrm>
                <a:off x="1295400" y="157163"/>
                <a:ext cx="2743200" cy="604838"/>
              </a:xfrm>
              <a:prstGeom prst="rect">
                <a:avLst/>
              </a:prstGeom>
              <a:noFill/>
            </p:spPr>
            <p:txBody>
              <a:bodyPr>
                <a:spAutoFit/>
              </a:bodyPr>
              <a:lstStyle/>
              <a:p>
                <a:pPr fontAlgn="base">
                  <a:lnSpc>
                    <a:spcPts val="2000"/>
                  </a:lnSpc>
                  <a:spcBef>
                    <a:spcPct val="0"/>
                  </a:spcBef>
                  <a:spcAft>
                    <a:spcPct val="0"/>
                  </a:spcAft>
                  <a:defRPr/>
                </a:pPr>
                <a:r>
                  <a:rPr lang="en-US" sz="2000" dirty="0">
                    <a:solidFill>
                      <a:srgbClr val="B40000"/>
                    </a:solidFill>
                    <a:latin typeface="Maiandra GD" pitchFamily="34" charset="0"/>
                  </a:rPr>
                  <a:t>N</a:t>
                </a:r>
                <a:r>
                  <a:rPr lang="en-US" sz="1600" dirty="0">
                    <a:solidFill>
                      <a:srgbClr val="B40000"/>
                    </a:solidFill>
                    <a:latin typeface="Maiandra GD" pitchFamily="34" charset="0"/>
                  </a:rPr>
                  <a:t>orthwest </a:t>
                </a:r>
                <a:r>
                  <a:rPr lang="en-US" sz="2000" dirty="0">
                    <a:solidFill>
                      <a:srgbClr val="B40000"/>
                    </a:solidFill>
                    <a:latin typeface="Maiandra GD" pitchFamily="34" charset="0"/>
                  </a:rPr>
                  <a:t>P</a:t>
                </a:r>
                <a:r>
                  <a:rPr lang="en-US" sz="1600" dirty="0">
                    <a:solidFill>
                      <a:srgbClr val="B40000"/>
                    </a:solidFill>
                    <a:latin typeface="Maiandra GD" pitchFamily="34" charset="0"/>
                  </a:rPr>
                  <a:t>ortland </a:t>
                </a:r>
                <a:r>
                  <a:rPr lang="en-US" sz="2000" dirty="0">
                    <a:solidFill>
                      <a:srgbClr val="B40000"/>
                    </a:solidFill>
                    <a:latin typeface="Maiandra GD" pitchFamily="34" charset="0"/>
                  </a:rPr>
                  <a:t>A</a:t>
                </a:r>
                <a:r>
                  <a:rPr lang="en-US" sz="1600" dirty="0">
                    <a:solidFill>
                      <a:srgbClr val="B40000"/>
                    </a:solidFill>
                    <a:latin typeface="Maiandra GD" pitchFamily="34" charset="0"/>
                  </a:rPr>
                  <a:t>rea</a:t>
                </a:r>
              </a:p>
              <a:p>
                <a:pPr fontAlgn="base">
                  <a:lnSpc>
                    <a:spcPts val="2000"/>
                  </a:lnSpc>
                  <a:spcBef>
                    <a:spcPct val="0"/>
                  </a:spcBef>
                  <a:spcAft>
                    <a:spcPct val="0"/>
                  </a:spcAft>
                  <a:defRPr/>
                </a:pPr>
                <a:r>
                  <a:rPr lang="en-US" sz="1600" dirty="0">
                    <a:solidFill>
                      <a:srgbClr val="B40000"/>
                    </a:solidFill>
                    <a:latin typeface="Maiandra GD" pitchFamily="34" charset="0"/>
                  </a:rPr>
                  <a:t>         </a:t>
                </a:r>
                <a:r>
                  <a:rPr lang="en-US" sz="2000" dirty="0">
                    <a:solidFill>
                      <a:srgbClr val="B40000"/>
                    </a:solidFill>
                    <a:latin typeface="Maiandra GD" pitchFamily="34" charset="0"/>
                  </a:rPr>
                  <a:t>I</a:t>
                </a:r>
                <a:r>
                  <a:rPr lang="en-US" sz="1600" dirty="0">
                    <a:solidFill>
                      <a:srgbClr val="B40000"/>
                    </a:solidFill>
                    <a:latin typeface="Maiandra GD" pitchFamily="34" charset="0"/>
                  </a:rPr>
                  <a:t>ndian </a:t>
                </a:r>
                <a:r>
                  <a:rPr lang="en-US" sz="2000" dirty="0">
                    <a:solidFill>
                      <a:srgbClr val="B40000"/>
                    </a:solidFill>
                    <a:latin typeface="Maiandra GD" pitchFamily="34" charset="0"/>
                  </a:rPr>
                  <a:t>H</a:t>
                </a:r>
                <a:r>
                  <a:rPr lang="en-US" sz="1600" dirty="0">
                    <a:solidFill>
                      <a:srgbClr val="B40000"/>
                    </a:solidFill>
                    <a:latin typeface="Maiandra GD" pitchFamily="34" charset="0"/>
                  </a:rPr>
                  <a:t>ealth </a:t>
                </a:r>
                <a:r>
                  <a:rPr lang="en-US" sz="2000" dirty="0">
                    <a:solidFill>
                      <a:srgbClr val="B40000"/>
                    </a:solidFill>
                    <a:latin typeface="Maiandra GD" pitchFamily="34" charset="0"/>
                  </a:rPr>
                  <a:t>B</a:t>
                </a:r>
                <a:r>
                  <a:rPr lang="en-US" sz="1600" dirty="0">
                    <a:solidFill>
                      <a:srgbClr val="B40000"/>
                    </a:solidFill>
                    <a:latin typeface="Maiandra GD" pitchFamily="34" charset="0"/>
                  </a:rPr>
                  <a:t>oard</a:t>
                </a:r>
              </a:p>
            </p:txBody>
          </p:sp>
          <p:sp>
            <p:nvSpPr>
              <p:cNvPr id="9" name="TextBox 8"/>
              <p:cNvSpPr txBox="1"/>
              <p:nvPr/>
            </p:nvSpPr>
            <p:spPr bwMode="auto">
              <a:xfrm>
                <a:off x="1371600" y="652463"/>
                <a:ext cx="2514600" cy="261938"/>
              </a:xfrm>
              <a:prstGeom prst="rect">
                <a:avLst/>
              </a:prstGeom>
              <a:noFill/>
            </p:spPr>
            <p:txBody>
              <a:bodyPr>
                <a:spAutoFit/>
              </a:bodyPr>
              <a:lstStyle/>
              <a:p>
                <a:pPr algn="r" fontAlgn="base">
                  <a:spcBef>
                    <a:spcPct val="0"/>
                  </a:spcBef>
                  <a:spcAft>
                    <a:spcPct val="0"/>
                  </a:spcAft>
                  <a:defRPr/>
                </a:pPr>
                <a:r>
                  <a:rPr lang="en-US" sz="1100" i="1" dirty="0">
                    <a:solidFill>
                      <a:srgbClr val="C32D2E">
                        <a:lumMod val="50000"/>
                      </a:srgbClr>
                    </a:solidFill>
                    <a:latin typeface="Gill Sans MT" pitchFamily="34" charset="0"/>
                    <a:cs typeface="Estrangelo Edessa" pitchFamily="66"/>
                  </a:rPr>
                  <a:t>Indian Leadership for Indian Health</a:t>
                </a:r>
              </a:p>
            </p:txBody>
          </p:sp>
        </p:grpSp>
        <p:pic>
          <p:nvPicPr>
            <p:cNvPr id="7" name="Picture 8" descr="NPAIHBtransparentTEAL"/>
            <p:cNvPicPr>
              <a:picLocks noChangeAspect="1" noChangeArrowheads="1"/>
            </p:cNvPicPr>
            <p:nvPr/>
          </p:nvPicPr>
          <p:blipFill>
            <a:blip r:embed="rId2" cstate="print"/>
            <a:srcRect/>
            <a:stretch>
              <a:fillRect/>
            </a:stretch>
          </p:blipFill>
          <p:spPr bwMode="auto">
            <a:xfrm>
              <a:off x="4876800" y="5835650"/>
              <a:ext cx="1219200" cy="1022350"/>
            </a:xfrm>
            <a:prstGeom prst="rect">
              <a:avLst/>
            </a:prstGeom>
            <a:noFill/>
            <a:ln w="9525">
              <a:noFill/>
              <a:miter lim="800000"/>
              <a:headEnd/>
              <a:tailEnd/>
            </a:ln>
          </p:spPr>
        </p:pic>
      </p:grpSp>
      <p:grpSp>
        <p:nvGrpSpPr>
          <p:cNvPr id="5" name="Group 40"/>
          <p:cNvGrpSpPr>
            <a:grpSpLocks/>
          </p:cNvGrpSpPr>
          <p:nvPr/>
        </p:nvGrpSpPr>
        <p:grpSpPr bwMode="auto">
          <a:xfrm>
            <a:off x="0" y="3048000"/>
            <a:ext cx="9144000" cy="180975"/>
            <a:chOff x="0" y="816"/>
            <a:chExt cx="5760" cy="114"/>
          </a:xfrm>
        </p:grpSpPr>
        <p:pic>
          <p:nvPicPr>
            <p:cNvPr id="11" name="Picture 13"/>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2" name="Picture 14"/>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3" name="Picture 15"/>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4" name="Picture 16"/>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5" name="Picture 17"/>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6" name="Picture 18"/>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7" name="Picture 19"/>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8" name="Picture 20"/>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9" name="Picture 21"/>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20" name="Picture 22"/>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1" name="Picture 23"/>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2" name="Picture 24"/>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3" name="Picture 25"/>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4" name="Picture 26"/>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5" name="Picture 27"/>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6" name="Picture 28"/>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7" name="Picture 29"/>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8" name="Picture 30"/>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9" name="Picture 31"/>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32"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3"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4"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5"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6"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7"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8"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9"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40"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41"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42"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0" name="Rectangle 3"/>
          <p:cNvSpPr>
            <a:spLocks noGrp="1" noChangeArrowheads="1"/>
          </p:cNvSpPr>
          <p:nvPr>
            <p:ph type="ctrTitle"/>
          </p:nvPr>
        </p:nvSpPr>
        <p:spPr>
          <a:xfrm>
            <a:off x="381000" y="762000"/>
            <a:ext cx="8382000" cy="2133600"/>
          </a:xfrm>
          <a:prstGeom prst="rect">
            <a:avLst/>
          </a:prstGeom>
        </p:spPr>
        <p:txBody>
          <a:bodyPr anchor="b"/>
          <a:lstStyle>
            <a:lvl1pPr algn="ctr">
              <a:defRPr u="none">
                <a:solidFill>
                  <a:srgbClr val="F3EFBF"/>
                </a:solidFill>
                <a:latin typeface="Georgia" pitchFamily="18" charset="0"/>
              </a:defRPr>
            </a:lvl1pPr>
          </a:lstStyle>
          <a:p>
            <a:r>
              <a:rPr lang="en-US" smtClean="0"/>
              <a:t>Click to edit Master title style</a:t>
            </a:r>
            <a:endParaRPr lang="en-US" dirty="0"/>
          </a:p>
        </p:txBody>
      </p:sp>
      <p:sp>
        <p:nvSpPr>
          <p:cNvPr id="31" name="Rectangle 4"/>
          <p:cNvSpPr>
            <a:spLocks noGrp="1" noChangeArrowheads="1"/>
          </p:cNvSpPr>
          <p:nvPr>
            <p:ph type="subTitle" idx="1"/>
          </p:nvPr>
        </p:nvSpPr>
        <p:spPr>
          <a:xfrm>
            <a:off x="381000" y="3276600"/>
            <a:ext cx="8382000" cy="2133600"/>
          </a:xfrm>
        </p:spPr>
        <p:txBody>
          <a:bodyPr/>
          <a:lstStyle>
            <a:lvl1pPr marL="0" indent="0" algn="ctr">
              <a:buFontTx/>
              <a:buNone/>
              <a:defRPr sz="3200">
                <a:solidFill>
                  <a:schemeClr val="accent3">
                    <a:lumMod val="50000"/>
                  </a:schemeClr>
                </a:solidFill>
                <a:latin typeface="Georgia" pitchFamily="18" charset="0"/>
              </a:defRPr>
            </a:lvl1pPr>
          </a:lstStyle>
          <a:p>
            <a:r>
              <a:rPr lang="en-US"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6"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nvGrpSpPr>
          <p:cNvPr id="2" name="Group 40"/>
          <p:cNvGrpSpPr>
            <a:grpSpLocks/>
          </p:cNvGrpSpPr>
          <p:nvPr/>
        </p:nvGrpSpPr>
        <p:grpSpPr bwMode="auto">
          <a:xfrm>
            <a:off x="0" y="1295400"/>
            <a:ext cx="9144000" cy="180975"/>
            <a:chOff x="0" y="816"/>
            <a:chExt cx="5760" cy="114"/>
          </a:xfrm>
        </p:grpSpPr>
        <p:pic>
          <p:nvPicPr>
            <p:cNvPr id="8"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9"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0"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1"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2"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3"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4"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5"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6"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7"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8"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9"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0"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1"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2"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3"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4"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5"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6"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7"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8"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9"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0"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1"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2"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3"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4"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5"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6"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7"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idx="1"/>
          </p:nvPr>
        </p:nvSpPr>
        <p:spPr/>
        <p:txBody>
          <a:bodyPr/>
          <a:lstStyle>
            <a:lvl2pPr marL="741363" indent="-284163">
              <a:buClr>
                <a:srgbClr val="008080"/>
              </a:buClr>
              <a:buSzPct val="105000"/>
              <a:buFont typeface="Wingdings" pitchFamily="2" charset="2"/>
              <a:buChar char="§"/>
              <a:defRPr lang="en-US" sz="3400" b="0" dirty="0" smtClean="0">
                <a:solidFill>
                  <a:schemeClr val="tx1"/>
                </a:solidFill>
                <a:latin typeface="Trebuchet MS" pitchFamily="34" charset="0"/>
              </a:defRPr>
            </a:lvl2pPr>
            <a:lvl3pPr marL="1262063" indent="-347663">
              <a:buClr>
                <a:srgbClr val="B40000"/>
              </a:buClr>
              <a:buSzPct val="100000"/>
              <a:buFont typeface="Arial" pitchFamily="34" charset="0"/>
              <a:buChar char="•"/>
              <a:defRPr sz="2800" b="0">
                <a:solidFill>
                  <a:schemeClr val="tx1"/>
                </a:solidFill>
              </a:defRPr>
            </a:lvl3pPr>
            <a:lvl4pPr marL="1719263" indent="-347663">
              <a:buFont typeface="Trebuchet MS" pitchFamily="34" charset="0"/>
              <a:buChar char="—"/>
              <a:defRPr sz="2800">
                <a:solidFill>
                  <a:schemeClr val="tx1"/>
                </a:solidFill>
              </a:defRPr>
            </a:lvl4pPr>
            <a:lvl5pPr marL="2176463" indent="-347663">
              <a:buFont typeface="Trebuchet MS" pitchFamily="34" charset="0"/>
              <a:buChar char="—"/>
              <a:defRPr sz="2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8"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9" name="Rectangle 4"/>
          <p:cNvSpPr>
            <a:spLocks noGrp="1" noChangeArrowheads="1"/>
          </p:cNvSpPr>
          <p:nvPr>
            <p:ph type="dt" sz="half" idx="11"/>
          </p:nvPr>
        </p:nvSpPr>
        <p:spPr/>
        <p:txBody>
          <a:bodyPr/>
          <a:lstStyle>
            <a:lvl1pPr>
              <a:defRPr/>
            </a:lvl1pPr>
          </a:lstStyle>
          <a:p>
            <a:pPr>
              <a:defRPr/>
            </a:pPr>
            <a:fld id="{06CAB8FA-0CA9-447D-9F83-4F017373320A}" type="datetime1">
              <a:rPr lang="en-US"/>
              <a:pPr>
                <a:defRPr/>
              </a:pPr>
              <a:t>1/5/2011</a:t>
            </a:fld>
            <a:endParaRPr lang="en-US" dirty="0"/>
          </a:p>
        </p:txBody>
      </p:sp>
      <p:sp>
        <p:nvSpPr>
          <p:cNvPr id="40" name="Rectangle 39"/>
          <p:cNvSpPr>
            <a:spLocks noGrp="1" noChangeArrowheads="1"/>
          </p:cNvSpPr>
          <p:nvPr>
            <p:ph type="sldNum" sz="quarter" idx="12"/>
          </p:nvPr>
        </p:nvSpPr>
        <p:spPr/>
        <p:txBody>
          <a:bodyPr/>
          <a:lstStyle>
            <a:lvl1pPr>
              <a:defRPr/>
            </a:lvl1pPr>
          </a:lstStyle>
          <a:p>
            <a:pPr>
              <a:defRPr/>
            </a:pPr>
            <a:fld id="{25309953-E140-4B1E-8A10-F48E1039D20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0480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grpSp>
        <p:nvGrpSpPr>
          <p:cNvPr id="5" name="Group 7"/>
          <p:cNvGrpSpPr>
            <a:grpSpLocks/>
          </p:cNvGrpSpPr>
          <p:nvPr/>
        </p:nvGrpSpPr>
        <p:grpSpPr bwMode="auto">
          <a:xfrm>
            <a:off x="0" y="2971800"/>
            <a:ext cx="9144000" cy="180975"/>
            <a:chOff x="0" y="816"/>
            <a:chExt cx="5760" cy="114"/>
          </a:xfrm>
        </p:grpSpPr>
        <p:pic>
          <p:nvPicPr>
            <p:cNvPr id="6" name="Picture 10"/>
            <p:cNvPicPr>
              <a:picLocks noChangeAspect="1" noChangeArrowheads="1"/>
            </p:cNvPicPr>
            <p:nvPr/>
          </p:nvPicPr>
          <p:blipFill>
            <a:blip r:embed="rId2" cstate="print"/>
            <a:srcRect/>
            <a:stretch>
              <a:fillRect/>
            </a:stretch>
          </p:blipFill>
          <p:spPr bwMode="auto">
            <a:xfrm>
              <a:off x="0" y="816"/>
              <a:ext cx="192" cy="114"/>
            </a:xfrm>
            <a:prstGeom prst="rect">
              <a:avLst/>
            </a:prstGeom>
            <a:noFill/>
            <a:ln w="9525">
              <a:noFill/>
              <a:miter lim="800000"/>
              <a:headEnd/>
              <a:tailEnd/>
            </a:ln>
          </p:spPr>
        </p:pic>
        <p:pic>
          <p:nvPicPr>
            <p:cNvPr id="7" name="Picture 11"/>
            <p:cNvPicPr>
              <a:picLocks noChangeAspect="1" noChangeArrowheads="1"/>
            </p:cNvPicPr>
            <p:nvPr/>
          </p:nvPicPr>
          <p:blipFill>
            <a:blip r:embed="rId3" cstate="print"/>
            <a:srcRect/>
            <a:stretch>
              <a:fillRect/>
            </a:stretch>
          </p:blipFill>
          <p:spPr bwMode="auto">
            <a:xfrm>
              <a:off x="192" y="816"/>
              <a:ext cx="192" cy="114"/>
            </a:xfrm>
            <a:prstGeom prst="rect">
              <a:avLst/>
            </a:prstGeom>
            <a:noFill/>
            <a:ln w="9525">
              <a:noFill/>
              <a:miter lim="800000"/>
              <a:headEnd/>
              <a:tailEnd/>
            </a:ln>
          </p:spPr>
        </p:pic>
        <p:pic>
          <p:nvPicPr>
            <p:cNvPr id="8" name="Picture 12"/>
            <p:cNvPicPr>
              <a:picLocks noChangeAspect="1" noChangeArrowheads="1"/>
            </p:cNvPicPr>
            <p:nvPr/>
          </p:nvPicPr>
          <p:blipFill>
            <a:blip r:embed="rId3" cstate="print"/>
            <a:srcRect/>
            <a:stretch>
              <a:fillRect/>
            </a:stretch>
          </p:blipFill>
          <p:spPr bwMode="auto">
            <a:xfrm>
              <a:off x="384" y="816"/>
              <a:ext cx="192" cy="114"/>
            </a:xfrm>
            <a:prstGeom prst="rect">
              <a:avLst/>
            </a:prstGeom>
            <a:noFill/>
            <a:ln w="9525">
              <a:noFill/>
              <a:miter lim="800000"/>
              <a:headEnd/>
              <a:tailEnd/>
            </a:ln>
          </p:spPr>
        </p:pic>
        <p:pic>
          <p:nvPicPr>
            <p:cNvPr id="9" name="Picture 13"/>
            <p:cNvPicPr>
              <a:picLocks noChangeAspect="1" noChangeArrowheads="1"/>
            </p:cNvPicPr>
            <p:nvPr/>
          </p:nvPicPr>
          <p:blipFill>
            <a:blip r:embed="rId3" cstate="print"/>
            <a:srcRect/>
            <a:stretch>
              <a:fillRect/>
            </a:stretch>
          </p:blipFill>
          <p:spPr bwMode="auto">
            <a:xfrm>
              <a:off x="576" y="816"/>
              <a:ext cx="192" cy="114"/>
            </a:xfrm>
            <a:prstGeom prst="rect">
              <a:avLst/>
            </a:prstGeom>
            <a:noFill/>
            <a:ln w="9525">
              <a:noFill/>
              <a:miter lim="800000"/>
              <a:headEnd/>
              <a:tailEnd/>
            </a:ln>
          </p:spPr>
        </p:pic>
        <p:pic>
          <p:nvPicPr>
            <p:cNvPr id="10" name="Picture 14"/>
            <p:cNvPicPr>
              <a:picLocks noChangeAspect="1" noChangeArrowheads="1"/>
            </p:cNvPicPr>
            <p:nvPr/>
          </p:nvPicPr>
          <p:blipFill>
            <a:blip r:embed="rId3" cstate="print"/>
            <a:srcRect/>
            <a:stretch>
              <a:fillRect/>
            </a:stretch>
          </p:blipFill>
          <p:spPr bwMode="auto">
            <a:xfrm>
              <a:off x="768" y="816"/>
              <a:ext cx="192" cy="114"/>
            </a:xfrm>
            <a:prstGeom prst="rect">
              <a:avLst/>
            </a:prstGeom>
            <a:noFill/>
            <a:ln w="9525">
              <a:noFill/>
              <a:miter lim="800000"/>
              <a:headEnd/>
              <a:tailEnd/>
            </a:ln>
          </p:spPr>
        </p:pic>
        <p:pic>
          <p:nvPicPr>
            <p:cNvPr id="11" name="Picture 15"/>
            <p:cNvPicPr>
              <a:picLocks noChangeAspect="1" noChangeArrowheads="1"/>
            </p:cNvPicPr>
            <p:nvPr/>
          </p:nvPicPr>
          <p:blipFill>
            <a:blip r:embed="rId3" cstate="print"/>
            <a:srcRect/>
            <a:stretch>
              <a:fillRect/>
            </a:stretch>
          </p:blipFill>
          <p:spPr bwMode="auto">
            <a:xfrm>
              <a:off x="960" y="816"/>
              <a:ext cx="192" cy="114"/>
            </a:xfrm>
            <a:prstGeom prst="rect">
              <a:avLst/>
            </a:prstGeom>
            <a:noFill/>
            <a:ln w="9525">
              <a:noFill/>
              <a:miter lim="800000"/>
              <a:headEnd/>
              <a:tailEnd/>
            </a:ln>
          </p:spPr>
        </p:pic>
        <p:pic>
          <p:nvPicPr>
            <p:cNvPr id="12" name="Picture 16"/>
            <p:cNvPicPr>
              <a:picLocks noChangeAspect="1" noChangeArrowheads="1"/>
            </p:cNvPicPr>
            <p:nvPr/>
          </p:nvPicPr>
          <p:blipFill>
            <a:blip r:embed="rId3" cstate="print"/>
            <a:srcRect/>
            <a:stretch>
              <a:fillRect/>
            </a:stretch>
          </p:blipFill>
          <p:spPr bwMode="auto">
            <a:xfrm>
              <a:off x="1152" y="816"/>
              <a:ext cx="192" cy="114"/>
            </a:xfrm>
            <a:prstGeom prst="rect">
              <a:avLst/>
            </a:prstGeom>
            <a:noFill/>
            <a:ln w="9525">
              <a:noFill/>
              <a:miter lim="800000"/>
              <a:headEnd/>
              <a:tailEnd/>
            </a:ln>
          </p:spPr>
        </p:pic>
        <p:pic>
          <p:nvPicPr>
            <p:cNvPr id="13" name="Picture 17"/>
            <p:cNvPicPr>
              <a:picLocks noChangeAspect="1" noChangeArrowheads="1"/>
            </p:cNvPicPr>
            <p:nvPr/>
          </p:nvPicPr>
          <p:blipFill>
            <a:blip r:embed="rId3" cstate="print"/>
            <a:srcRect/>
            <a:stretch>
              <a:fillRect/>
            </a:stretch>
          </p:blipFill>
          <p:spPr bwMode="auto">
            <a:xfrm>
              <a:off x="1344" y="816"/>
              <a:ext cx="192" cy="114"/>
            </a:xfrm>
            <a:prstGeom prst="rect">
              <a:avLst/>
            </a:prstGeom>
            <a:noFill/>
            <a:ln w="9525">
              <a:noFill/>
              <a:miter lim="800000"/>
              <a:headEnd/>
              <a:tailEnd/>
            </a:ln>
          </p:spPr>
        </p:pic>
        <p:pic>
          <p:nvPicPr>
            <p:cNvPr id="14" name="Picture 18"/>
            <p:cNvPicPr>
              <a:picLocks noChangeAspect="1" noChangeArrowheads="1"/>
            </p:cNvPicPr>
            <p:nvPr/>
          </p:nvPicPr>
          <p:blipFill>
            <a:blip r:embed="rId3" cstate="print"/>
            <a:srcRect/>
            <a:stretch>
              <a:fillRect/>
            </a:stretch>
          </p:blipFill>
          <p:spPr bwMode="auto">
            <a:xfrm>
              <a:off x="1536" y="816"/>
              <a:ext cx="192" cy="114"/>
            </a:xfrm>
            <a:prstGeom prst="rect">
              <a:avLst/>
            </a:prstGeom>
            <a:noFill/>
            <a:ln w="9525">
              <a:noFill/>
              <a:miter lim="800000"/>
              <a:headEnd/>
              <a:tailEnd/>
            </a:ln>
          </p:spPr>
        </p:pic>
        <p:pic>
          <p:nvPicPr>
            <p:cNvPr id="15" name="Picture 19"/>
            <p:cNvPicPr>
              <a:picLocks noChangeAspect="1" noChangeArrowheads="1"/>
            </p:cNvPicPr>
            <p:nvPr/>
          </p:nvPicPr>
          <p:blipFill>
            <a:blip r:embed="rId3" cstate="print"/>
            <a:srcRect/>
            <a:stretch>
              <a:fillRect/>
            </a:stretch>
          </p:blipFill>
          <p:spPr bwMode="auto">
            <a:xfrm>
              <a:off x="1728" y="816"/>
              <a:ext cx="192" cy="114"/>
            </a:xfrm>
            <a:prstGeom prst="rect">
              <a:avLst/>
            </a:prstGeom>
            <a:noFill/>
            <a:ln w="9525">
              <a:noFill/>
              <a:miter lim="800000"/>
              <a:headEnd/>
              <a:tailEnd/>
            </a:ln>
          </p:spPr>
        </p:pic>
        <p:pic>
          <p:nvPicPr>
            <p:cNvPr id="16" name="Picture 20"/>
            <p:cNvPicPr>
              <a:picLocks noChangeAspect="1" noChangeArrowheads="1"/>
            </p:cNvPicPr>
            <p:nvPr/>
          </p:nvPicPr>
          <p:blipFill>
            <a:blip r:embed="rId3" cstate="print"/>
            <a:srcRect/>
            <a:stretch>
              <a:fillRect/>
            </a:stretch>
          </p:blipFill>
          <p:spPr bwMode="auto">
            <a:xfrm>
              <a:off x="1920" y="816"/>
              <a:ext cx="192" cy="114"/>
            </a:xfrm>
            <a:prstGeom prst="rect">
              <a:avLst/>
            </a:prstGeom>
            <a:noFill/>
            <a:ln w="9525">
              <a:noFill/>
              <a:miter lim="800000"/>
              <a:headEnd/>
              <a:tailEnd/>
            </a:ln>
          </p:spPr>
        </p:pic>
        <p:pic>
          <p:nvPicPr>
            <p:cNvPr id="17" name="Picture 21"/>
            <p:cNvPicPr>
              <a:picLocks noChangeAspect="1" noChangeArrowheads="1"/>
            </p:cNvPicPr>
            <p:nvPr/>
          </p:nvPicPr>
          <p:blipFill>
            <a:blip r:embed="rId3" cstate="print"/>
            <a:srcRect/>
            <a:stretch>
              <a:fillRect/>
            </a:stretch>
          </p:blipFill>
          <p:spPr bwMode="auto">
            <a:xfrm>
              <a:off x="2112" y="816"/>
              <a:ext cx="192" cy="114"/>
            </a:xfrm>
            <a:prstGeom prst="rect">
              <a:avLst/>
            </a:prstGeom>
            <a:noFill/>
            <a:ln w="9525">
              <a:noFill/>
              <a:miter lim="800000"/>
              <a:headEnd/>
              <a:tailEnd/>
            </a:ln>
          </p:spPr>
        </p:pic>
        <p:pic>
          <p:nvPicPr>
            <p:cNvPr id="18" name="Picture 22"/>
            <p:cNvPicPr>
              <a:picLocks noChangeAspect="1" noChangeArrowheads="1"/>
            </p:cNvPicPr>
            <p:nvPr/>
          </p:nvPicPr>
          <p:blipFill>
            <a:blip r:embed="rId3" cstate="print"/>
            <a:srcRect/>
            <a:stretch>
              <a:fillRect/>
            </a:stretch>
          </p:blipFill>
          <p:spPr bwMode="auto">
            <a:xfrm>
              <a:off x="2304" y="816"/>
              <a:ext cx="192" cy="114"/>
            </a:xfrm>
            <a:prstGeom prst="rect">
              <a:avLst/>
            </a:prstGeom>
            <a:noFill/>
            <a:ln w="9525">
              <a:noFill/>
              <a:miter lim="800000"/>
              <a:headEnd/>
              <a:tailEnd/>
            </a:ln>
          </p:spPr>
        </p:pic>
        <p:pic>
          <p:nvPicPr>
            <p:cNvPr id="19" name="Picture 23"/>
            <p:cNvPicPr>
              <a:picLocks noChangeAspect="1" noChangeArrowheads="1"/>
            </p:cNvPicPr>
            <p:nvPr/>
          </p:nvPicPr>
          <p:blipFill>
            <a:blip r:embed="rId3" cstate="print"/>
            <a:srcRect/>
            <a:stretch>
              <a:fillRect/>
            </a:stretch>
          </p:blipFill>
          <p:spPr bwMode="auto">
            <a:xfrm>
              <a:off x="2496" y="816"/>
              <a:ext cx="192" cy="114"/>
            </a:xfrm>
            <a:prstGeom prst="rect">
              <a:avLst/>
            </a:prstGeom>
            <a:noFill/>
            <a:ln w="9525">
              <a:noFill/>
              <a:miter lim="800000"/>
              <a:headEnd/>
              <a:tailEnd/>
            </a:ln>
          </p:spPr>
        </p:pic>
        <p:pic>
          <p:nvPicPr>
            <p:cNvPr id="20" name="Picture 24"/>
            <p:cNvPicPr>
              <a:picLocks noChangeAspect="1" noChangeArrowheads="1"/>
            </p:cNvPicPr>
            <p:nvPr/>
          </p:nvPicPr>
          <p:blipFill>
            <a:blip r:embed="rId3" cstate="print"/>
            <a:srcRect/>
            <a:stretch>
              <a:fillRect/>
            </a:stretch>
          </p:blipFill>
          <p:spPr bwMode="auto">
            <a:xfrm>
              <a:off x="2688" y="816"/>
              <a:ext cx="192" cy="114"/>
            </a:xfrm>
            <a:prstGeom prst="rect">
              <a:avLst/>
            </a:prstGeom>
            <a:noFill/>
            <a:ln w="9525">
              <a:noFill/>
              <a:miter lim="800000"/>
              <a:headEnd/>
              <a:tailEnd/>
            </a:ln>
          </p:spPr>
        </p:pic>
        <p:pic>
          <p:nvPicPr>
            <p:cNvPr id="21" name="Picture 25"/>
            <p:cNvPicPr>
              <a:picLocks noChangeAspect="1" noChangeArrowheads="1"/>
            </p:cNvPicPr>
            <p:nvPr/>
          </p:nvPicPr>
          <p:blipFill>
            <a:blip r:embed="rId3" cstate="print"/>
            <a:srcRect/>
            <a:stretch>
              <a:fillRect/>
            </a:stretch>
          </p:blipFill>
          <p:spPr bwMode="auto">
            <a:xfrm>
              <a:off x="2880" y="816"/>
              <a:ext cx="192" cy="114"/>
            </a:xfrm>
            <a:prstGeom prst="rect">
              <a:avLst/>
            </a:prstGeom>
            <a:noFill/>
            <a:ln w="9525">
              <a:noFill/>
              <a:miter lim="800000"/>
              <a:headEnd/>
              <a:tailEnd/>
            </a:ln>
          </p:spPr>
        </p:pic>
        <p:pic>
          <p:nvPicPr>
            <p:cNvPr id="22" name="Picture 26"/>
            <p:cNvPicPr>
              <a:picLocks noChangeAspect="1" noChangeArrowheads="1"/>
            </p:cNvPicPr>
            <p:nvPr/>
          </p:nvPicPr>
          <p:blipFill>
            <a:blip r:embed="rId3" cstate="print"/>
            <a:srcRect/>
            <a:stretch>
              <a:fillRect/>
            </a:stretch>
          </p:blipFill>
          <p:spPr bwMode="auto">
            <a:xfrm>
              <a:off x="3072" y="816"/>
              <a:ext cx="192" cy="114"/>
            </a:xfrm>
            <a:prstGeom prst="rect">
              <a:avLst/>
            </a:prstGeom>
            <a:noFill/>
            <a:ln w="9525">
              <a:noFill/>
              <a:miter lim="800000"/>
              <a:headEnd/>
              <a:tailEnd/>
            </a:ln>
          </p:spPr>
        </p:pic>
        <p:pic>
          <p:nvPicPr>
            <p:cNvPr id="23" name="Picture 27"/>
            <p:cNvPicPr>
              <a:picLocks noChangeAspect="1" noChangeArrowheads="1"/>
            </p:cNvPicPr>
            <p:nvPr/>
          </p:nvPicPr>
          <p:blipFill>
            <a:blip r:embed="rId3" cstate="print"/>
            <a:srcRect/>
            <a:stretch>
              <a:fillRect/>
            </a:stretch>
          </p:blipFill>
          <p:spPr bwMode="auto">
            <a:xfrm>
              <a:off x="3264" y="816"/>
              <a:ext cx="192" cy="114"/>
            </a:xfrm>
            <a:prstGeom prst="rect">
              <a:avLst/>
            </a:prstGeom>
            <a:noFill/>
            <a:ln w="9525">
              <a:noFill/>
              <a:miter lim="800000"/>
              <a:headEnd/>
              <a:tailEnd/>
            </a:ln>
          </p:spPr>
        </p:pic>
        <p:pic>
          <p:nvPicPr>
            <p:cNvPr id="24" name="Picture 28"/>
            <p:cNvPicPr>
              <a:picLocks noChangeAspect="1" noChangeArrowheads="1"/>
            </p:cNvPicPr>
            <p:nvPr/>
          </p:nvPicPr>
          <p:blipFill>
            <a:blip r:embed="rId3" cstate="print"/>
            <a:srcRect/>
            <a:stretch>
              <a:fillRect/>
            </a:stretch>
          </p:blipFill>
          <p:spPr bwMode="auto">
            <a:xfrm>
              <a:off x="3456" y="816"/>
              <a:ext cx="192" cy="114"/>
            </a:xfrm>
            <a:prstGeom prst="rect">
              <a:avLst/>
            </a:prstGeom>
            <a:noFill/>
            <a:ln w="9525">
              <a:noFill/>
              <a:miter lim="800000"/>
              <a:headEnd/>
              <a:tailEnd/>
            </a:ln>
          </p:spPr>
        </p:pic>
        <p:pic>
          <p:nvPicPr>
            <p:cNvPr id="25" name="Picture 29"/>
            <p:cNvPicPr>
              <a:picLocks noChangeAspect="1" noChangeArrowheads="1"/>
            </p:cNvPicPr>
            <p:nvPr/>
          </p:nvPicPr>
          <p:blipFill>
            <a:blip r:embed="rId3" cstate="print"/>
            <a:srcRect/>
            <a:stretch>
              <a:fillRect/>
            </a:stretch>
          </p:blipFill>
          <p:spPr bwMode="auto">
            <a:xfrm>
              <a:off x="3648" y="816"/>
              <a:ext cx="192" cy="114"/>
            </a:xfrm>
            <a:prstGeom prst="rect">
              <a:avLst/>
            </a:prstGeom>
            <a:noFill/>
            <a:ln w="9525">
              <a:noFill/>
              <a:miter lim="800000"/>
              <a:headEnd/>
              <a:tailEnd/>
            </a:ln>
          </p:spPr>
        </p:pic>
        <p:pic>
          <p:nvPicPr>
            <p:cNvPr id="26" name="Picture 30"/>
            <p:cNvPicPr>
              <a:picLocks noChangeAspect="1" noChangeArrowheads="1"/>
            </p:cNvPicPr>
            <p:nvPr/>
          </p:nvPicPr>
          <p:blipFill>
            <a:blip r:embed="rId3" cstate="print"/>
            <a:srcRect/>
            <a:stretch>
              <a:fillRect/>
            </a:stretch>
          </p:blipFill>
          <p:spPr bwMode="auto">
            <a:xfrm>
              <a:off x="3840" y="816"/>
              <a:ext cx="192" cy="114"/>
            </a:xfrm>
            <a:prstGeom prst="rect">
              <a:avLst/>
            </a:prstGeom>
            <a:noFill/>
            <a:ln w="9525">
              <a:noFill/>
              <a:miter lim="800000"/>
              <a:headEnd/>
              <a:tailEnd/>
            </a:ln>
          </p:spPr>
        </p:pic>
        <p:pic>
          <p:nvPicPr>
            <p:cNvPr id="27" name="Picture 31"/>
            <p:cNvPicPr>
              <a:picLocks noChangeAspect="1" noChangeArrowheads="1"/>
            </p:cNvPicPr>
            <p:nvPr/>
          </p:nvPicPr>
          <p:blipFill>
            <a:blip r:embed="rId3" cstate="print"/>
            <a:srcRect/>
            <a:stretch>
              <a:fillRect/>
            </a:stretch>
          </p:blipFill>
          <p:spPr bwMode="auto">
            <a:xfrm>
              <a:off x="4032" y="816"/>
              <a:ext cx="192" cy="114"/>
            </a:xfrm>
            <a:prstGeom prst="rect">
              <a:avLst/>
            </a:prstGeom>
            <a:noFill/>
            <a:ln w="9525">
              <a:noFill/>
              <a:miter lim="800000"/>
              <a:headEnd/>
              <a:tailEnd/>
            </a:ln>
          </p:spPr>
        </p:pic>
        <p:pic>
          <p:nvPicPr>
            <p:cNvPr id="28" name="Picture 32"/>
            <p:cNvPicPr>
              <a:picLocks noChangeAspect="1" noChangeArrowheads="1"/>
            </p:cNvPicPr>
            <p:nvPr/>
          </p:nvPicPr>
          <p:blipFill>
            <a:blip r:embed="rId3" cstate="print"/>
            <a:srcRect/>
            <a:stretch>
              <a:fillRect/>
            </a:stretch>
          </p:blipFill>
          <p:spPr bwMode="auto">
            <a:xfrm>
              <a:off x="4224" y="816"/>
              <a:ext cx="192" cy="114"/>
            </a:xfrm>
            <a:prstGeom prst="rect">
              <a:avLst/>
            </a:prstGeom>
            <a:noFill/>
            <a:ln w="9525">
              <a:noFill/>
              <a:miter lim="800000"/>
              <a:headEnd/>
              <a:tailEnd/>
            </a:ln>
          </p:spPr>
        </p:pic>
        <p:pic>
          <p:nvPicPr>
            <p:cNvPr id="29" name="Picture 33"/>
            <p:cNvPicPr>
              <a:picLocks noChangeAspect="1" noChangeArrowheads="1"/>
            </p:cNvPicPr>
            <p:nvPr/>
          </p:nvPicPr>
          <p:blipFill>
            <a:blip r:embed="rId3" cstate="print"/>
            <a:srcRect/>
            <a:stretch>
              <a:fillRect/>
            </a:stretch>
          </p:blipFill>
          <p:spPr bwMode="auto">
            <a:xfrm>
              <a:off x="4416" y="816"/>
              <a:ext cx="192" cy="114"/>
            </a:xfrm>
            <a:prstGeom prst="rect">
              <a:avLst/>
            </a:prstGeom>
            <a:noFill/>
            <a:ln w="9525">
              <a:noFill/>
              <a:miter lim="800000"/>
              <a:headEnd/>
              <a:tailEnd/>
            </a:ln>
          </p:spPr>
        </p:pic>
        <p:pic>
          <p:nvPicPr>
            <p:cNvPr id="30" name="Picture 34"/>
            <p:cNvPicPr>
              <a:picLocks noChangeAspect="1" noChangeArrowheads="1"/>
            </p:cNvPicPr>
            <p:nvPr/>
          </p:nvPicPr>
          <p:blipFill>
            <a:blip r:embed="rId3" cstate="print"/>
            <a:srcRect/>
            <a:stretch>
              <a:fillRect/>
            </a:stretch>
          </p:blipFill>
          <p:spPr bwMode="auto">
            <a:xfrm>
              <a:off x="4608" y="816"/>
              <a:ext cx="192" cy="114"/>
            </a:xfrm>
            <a:prstGeom prst="rect">
              <a:avLst/>
            </a:prstGeom>
            <a:noFill/>
            <a:ln w="9525">
              <a:noFill/>
              <a:miter lim="800000"/>
              <a:headEnd/>
              <a:tailEnd/>
            </a:ln>
          </p:spPr>
        </p:pic>
        <p:pic>
          <p:nvPicPr>
            <p:cNvPr id="31" name="Picture 35"/>
            <p:cNvPicPr>
              <a:picLocks noChangeAspect="1" noChangeArrowheads="1"/>
            </p:cNvPicPr>
            <p:nvPr/>
          </p:nvPicPr>
          <p:blipFill>
            <a:blip r:embed="rId3" cstate="print"/>
            <a:srcRect/>
            <a:stretch>
              <a:fillRect/>
            </a:stretch>
          </p:blipFill>
          <p:spPr bwMode="auto">
            <a:xfrm>
              <a:off x="4800" y="816"/>
              <a:ext cx="192" cy="114"/>
            </a:xfrm>
            <a:prstGeom prst="rect">
              <a:avLst/>
            </a:prstGeom>
            <a:noFill/>
            <a:ln w="9525">
              <a:noFill/>
              <a:miter lim="800000"/>
              <a:headEnd/>
              <a:tailEnd/>
            </a:ln>
          </p:spPr>
        </p:pic>
        <p:pic>
          <p:nvPicPr>
            <p:cNvPr id="32" name="Picture 36"/>
            <p:cNvPicPr>
              <a:picLocks noChangeAspect="1" noChangeArrowheads="1"/>
            </p:cNvPicPr>
            <p:nvPr/>
          </p:nvPicPr>
          <p:blipFill>
            <a:blip r:embed="rId3" cstate="print"/>
            <a:srcRect/>
            <a:stretch>
              <a:fillRect/>
            </a:stretch>
          </p:blipFill>
          <p:spPr bwMode="auto">
            <a:xfrm>
              <a:off x="4992" y="816"/>
              <a:ext cx="192" cy="114"/>
            </a:xfrm>
            <a:prstGeom prst="rect">
              <a:avLst/>
            </a:prstGeom>
            <a:noFill/>
            <a:ln w="9525">
              <a:noFill/>
              <a:miter lim="800000"/>
              <a:headEnd/>
              <a:tailEnd/>
            </a:ln>
          </p:spPr>
        </p:pic>
        <p:pic>
          <p:nvPicPr>
            <p:cNvPr id="33" name="Picture 37"/>
            <p:cNvPicPr>
              <a:picLocks noChangeAspect="1" noChangeArrowheads="1"/>
            </p:cNvPicPr>
            <p:nvPr/>
          </p:nvPicPr>
          <p:blipFill>
            <a:blip r:embed="rId3" cstate="print"/>
            <a:srcRect/>
            <a:stretch>
              <a:fillRect/>
            </a:stretch>
          </p:blipFill>
          <p:spPr bwMode="auto">
            <a:xfrm>
              <a:off x="5184" y="816"/>
              <a:ext cx="192" cy="114"/>
            </a:xfrm>
            <a:prstGeom prst="rect">
              <a:avLst/>
            </a:prstGeom>
            <a:noFill/>
            <a:ln w="9525">
              <a:noFill/>
              <a:miter lim="800000"/>
              <a:headEnd/>
              <a:tailEnd/>
            </a:ln>
          </p:spPr>
        </p:pic>
        <p:pic>
          <p:nvPicPr>
            <p:cNvPr id="34" name="Picture 38"/>
            <p:cNvPicPr>
              <a:picLocks noChangeAspect="1" noChangeArrowheads="1"/>
            </p:cNvPicPr>
            <p:nvPr/>
          </p:nvPicPr>
          <p:blipFill>
            <a:blip r:embed="rId3" cstate="print"/>
            <a:srcRect/>
            <a:stretch>
              <a:fillRect/>
            </a:stretch>
          </p:blipFill>
          <p:spPr bwMode="auto">
            <a:xfrm>
              <a:off x="5376" y="816"/>
              <a:ext cx="192" cy="114"/>
            </a:xfrm>
            <a:prstGeom prst="rect">
              <a:avLst/>
            </a:prstGeom>
            <a:noFill/>
            <a:ln w="9525">
              <a:noFill/>
              <a:miter lim="800000"/>
              <a:headEnd/>
              <a:tailEnd/>
            </a:ln>
          </p:spPr>
        </p:pic>
        <p:pic>
          <p:nvPicPr>
            <p:cNvPr id="35" name="Picture 39"/>
            <p:cNvPicPr>
              <a:picLocks noChangeAspect="1" noChangeArrowheads="1"/>
            </p:cNvPicPr>
            <p:nvPr/>
          </p:nvPicPr>
          <p:blipFill>
            <a:blip r:embed="rId3"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762000" y="32766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1371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36"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7" name="Rectangle 36"/>
          <p:cNvSpPr>
            <a:spLocks noGrp="1" noChangeArrowheads="1"/>
          </p:cNvSpPr>
          <p:nvPr>
            <p:ph type="dt" sz="half" idx="11"/>
          </p:nvPr>
        </p:nvSpPr>
        <p:spPr/>
        <p:txBody>
          <a:bodyPr/>
          <a:lstStyle>
            <a:lvl1pPr>
              <a:defRPr/>
            </a:lvl1pPr>
          </a:lstStyle>
          <a:p>
            <a:pPr>
              <a:defRPr/>
            </a:pPr>
            <a:fld id="{8F2AE402-5289-45B8-A47F-7A4AF228A7D7}" type="datetime1">
              <a:rPr lang="en-US"/>
              <a:pPr>
                <a:defRPr/>
              </a:pPr>
              <a:t>1/5/2011</a:t>
            </a:fld>
            <a:endParaRPr lang="en-US" dirty="0"/>
          </a:p>
        </p:txBody>
      </p:sp>
      <p:sp>
        <p:nvSpPr>
          <p:cNvPr id="38" name="Rectangle 6"/>
          <p:cNvSpPr>
            <a:spLocks noGrp="1" noChangeArrowheads="1"/>
          </p:cNvSpPr>
          <p:nvPr>
            <p:ph type="sldNum" sz="quarter" idx="12"/>
          </p:nvPr>
        </p:nvSpPr>
        <p:spPr/>
        <p:txBody>
          <a:bodyPr/>
          <a:lstStyle>
            <a:lvl1pPr>
              <a:defRPr/>
            </a:lvl1pPr>
          </a:lstStyle>
          <a:p>
            <a:pPr>
              <a:defRPr/>
            </a:pPr>
            <a:fld id="{15193B26-2E81-4076-9D4E-54206969BE5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7"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nvGrpSpPr>
          <p:cNvPr id="2" name="Group 40"/>
          <p:cNvGrpSpPr>
            <a:grpSpLocks/>
          </p:cNvGrpSpPr>
          <p:nvPr/>
        </p:nvGrpSpPr>
        <p:grpSpPr bwMode="auto">
          <a:xfrm>
            <a:off x="0" y="1295400"/>
            <a:ext cx="9144000" cy="180975"/>
            <a:chOff x="0" y="816"/>
            <a:chExt cx="5760" cy="114"/>
          </a:xfrm>
        </p:grpSpPr>
        <p:pic>
          <p:nvPicPr>
            <p:cNvPr id="9"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0"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1"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2"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3"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4"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5"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6"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7"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8"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9"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0"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1"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2"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3"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4"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5"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6"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7"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8"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9"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0"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1"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2"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3"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4"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5"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6"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7"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8"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sz="half" idx="1"/>
          </p:nvPr>
        </p:nvSpPr>
        <p:spPr>
          <a:xfrm>
            <a:off x="457200" y="1752600"/>
            <a:ext cx="4038600" cy="4648200"/>
          </a:xfrm>
        </p:spPr>
        <p:txBody>
          <a:bodyPr/>
          <a:lstStyle>
            <a:lvl1pPr>
              <a:defRPr sz="2800"/>
            </a:lvl1pPr>
            <a:lvl2pPr marL="804863" indent="-347663">
              <a:buSzPct val="85000"/>
              <a:defRPr lang="en-US" sz="2000" b="0" dirty="0" smtClean="0">
                <a:solidFill>
                  <a:schemeClr val="tx1"/>
                </a:solidFill>
                <a:latin typeface="Trebuchet MS"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648200"/>
          </a:xfrm>
        </p:spPr>
        <p:txBody>
          <a:bodyPr/>
          <a:lstStyle>
            <a:lvl1pPr>
              <a:defRPr sz="2800"/>
            </a:lvl1pPr>
            <a:lvl2pPr marL="806450" indent="-285750">
              <a:tabLst/>
              <a:defRPr lang="en-US" sz="2000" dirty="0" smtClean="0">
                <a:solidFill>
                  <a:schemeClr val="tx1"/>
                </a:solidFill>
                <a:latin typeface="Trebuchet MS" pitchFamily="34" charset="0"/>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9" name="Rectangle 38"/>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0" name="Rectangle 4"/>
          <p:cNvSpPr>
            <a:spLocks noGrp="1" noChangeArrowheads="1"/>
          </p:cNvSpPr>
          <p:nvPr>
            <p:ph type="dt" sz="half" idx="11"/>
          </p:nvPr>
        </p:nvSpPr>
        <p:spPr/>
        <p:txBody>
          <a:bodyPr/>
          <a:lstStyle>
            <a:lvl1pPr>
              <a:defRPr/>
            </a:lvl1pPr>
          </a:lstStyle>
          <a:p>
            <a:pPr>
              <a:defRPr/>
            </a:pPr>
            <a:fld id="{B630F59D-564F-4BA3-8B26-72E1794B03DE}" type="datetime1">
              <a:rPr lang="en-US"/>
              <a:pPr>
                <a:defRPr/>
              </a:pPr>
              <a:t>1/5/2011</a:t>
            </a:fld>
            <a:endParaRPr lang="en-US" dirty="0"/>
          </a:p>
        </p:txBody>
      </p:sp>
      <p:sp>
        <p:nvSpPr>
          <p:cNvPr id="41" name="Rectangle 6"/>
          <p:cNvSpPr>
            <a:spLocks noGrp="1" noChangeArrowheads="1"/>
          </p:cNvSpPr>
          <p:nvPr>
            <p:ph type="sldNum" sz="quarter" idx="12"/>
          </p:nvPr>
        </p:nvSpPr>
        <p:spPr/>
        <p:txBody>
          <a:bodyPr/>
          <a:lstStyle>
            <a:lvl1pPr>
              <a:defRPr/>
            </a:lvl1pPr>
          </a:lstStyle>
          <a:p>
            <a:pPr>
              <a:defRPr/>
            </a:pPr>
            <a:fld id="{524F8FBB-DFE3-4ABA-A41D-865664A8BAA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8"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nvGrpSpPr>
          <p:cNvPr id="2" name="Group 40"/>
          <p:cNvGrpSpPr>
            <a:grpSpLocks/>
          </p:cNvGrpSpPr>
          <p:nvPr/>
        </p:nvGrpSpPr>
        <p:grpSpPr bwMode="auto">
          <a:xfrm>
            <a:off x="0" y="1295400"/>
            <a:ext cx="9144000" cy="180975"/>
            <a:chOff x="0" y="816"/>
            <a:chExt cx="5760" cy="114"/>
          </a:xfrm>
        </p:grpSpPr>
        <p:pic>
          <p:nvPicPr>
            <p:cNvPr id="10"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2" name="Picture 10"/>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3" name="Picture 11"/>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4" name="Picture 12"/>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5" name="Picture 13"/>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6" name="Picture 14"/>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7" name="Picture 15"/>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8" name="Picture 16"/>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9" name="Picture 17"/>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20" name="Picture 18"/>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1" name="Picture 19"/>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2" name="Picture 20"/>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3" name="Picture 21"/>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4" name="Picture 22"/>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5" name="Picture 23"/>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6" name="Picture 24"/>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7" name="Picture 25"/>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8" name="Picture 26"/>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9" name="Picture 27"/>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30" name="Picture 28"/>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1" name="Picture 29"/>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2" name="Picture 30"/>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3" name="Picture 31"/>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4" name="Picture 32"/>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5" name="Picture 33"/>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6" name="Picture 34"/>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7" name="Picture 35"/>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8" name="Picture 36"/>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9" name="Picture 37"/>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40" name="Picture 38"/>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Text Placeholder 2"/>
          <p:cNvSpPr>
            <a:spLocks noGrp="1"/>
          </p:cNvSpPr>
          <p:nvPr>
            <p:ph type="body" idx="1"/>
          </p:nvPr>
        </p:nvSpPr>
        <p:spPr>
          <a:xfrm>
            <a:off x="457200" y="15240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962400"/>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240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962401"/>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1371600" y="76200"/>
            <a:ext cx="7315200" cy="1143000"/>
          </a:xfrm>
        </p:spPr>
        <p:txBody>
          <a:bodyPr/>
          <a:lstStyle/>
          <a:p>
            <a:r>
              <a:rPr lang="en-US" smtClean="0"/>
              <a:t>Click to edit Master title style</a:t>
            </a:r>
            <a:endParaRPr lang="en-US" dirty="0"/>
          </a:p>
        </p:txBody>
      </p:sp>
      <p:sp>
        <p:nvSpPr>
          <p:cNvPr id="4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2" name="Rectangle 4"/>
          <p:cNvSpPr>
            <a:spLocks noGrp="1" noChangeArrowheads="1"/>
          </p:cNvSpPr>
          <p:nvPr>
            <p:ph type="dt" sz="half" idx="11"/>
          </p:nvPr>
        </p:nvSpPr>
        <p:spPr/>
        <p:txBody>
          <a:bodyPr/>
          <a:lstStyle>
            <a:lvl1pPr>
              <a:defRPr/>
            </a:lvl1pPr>
          </a:lstStyle>
          <a:p>
            <a:pPr>
              <a:defRPr/>
            </a:pPr>
            <a:fld id="{1D53844B-0E79-4C7E-B9CA-73CE2D04DECA}" type="datetime1">
              <a:rPr lang="en-US"/>
              <a:pPr>
                <a:defRPr/>
              </a:pPr>
              <a:t>1/5/2011</a:t>
            </a:fld>
            <a:endParaRPr lang="en-US" dirty="0"/>
          </a:p>
        </p:txBody>
      </p:sp>
      <p:sp>
        <p:nvSpPr>
          <p:cNvPr id="43" name="Rectangle 6"/>
          <p:cNvSpPr>
            <a:spLocks noGrp="1" noChangeArrowheads="1"/>
          </p:cNvSpPr>
          <p:nvPr>
            <p:ph type="sldNum" sz="quarter" idx="12"/>
          </p:nvPr>
        </p:nvSpPr>
        <p:spPr/>
        <p:txBody>
          <a:bodyPr/>
          <a:lstStyle>
            <a:lvl1pPr>
              <a:defRPr/>
            </a:lvl1pPr>
          </a:lstStyle>
          <a:p>
            <a:pPr>
              <a:defRPr/>
            </a:pPr>
            <a:fld id="{FFCEA058-F945-4C6D-A0CA-275994C823A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39"/>
          <p:cNvGrpSpPr>
            <a:grpSpLocks/>
          </p:cNvGrpSpPr>
          <p:nvPr/>
        </p:nvGrpSpPr>
        <p:grpSpPr bwMode="auto">
          <a:xfrm>
            <a:off x="0" y="0"/>
            <a:ext cx="9144000" cy="1476375"/>
            <a:chOff x="0" y="0"/>
            <a:chExt cx="9144000" cy="1476375"/>
          </a:xfrm>
        </p:grpSpPr>
        <p:grpSp>
          <p:nvGrpSpPr>
            <p:cNvPr id="3" name="Group 7"/>
            <p:cNvGrpSpPr>
              <a:grpSpLocks/>
            </p:cNvGrpSpPr>
            <p:nvPr/>
          </p:nvGrpSpPr>
          <p:grpSpPr bwMode="auto">
            <a:xfrm>
              <a:off x="0" y="0"/>
              <a:ext cx="9144000" cy="1295400"/>
              <a:chOff x="0" y="0"/>
              <a:chExt cx="9144000" cy="1295400"/>
            </a:xfrm>
          </p:grpSpPr>
          <p:sp>
            <p:nvSpPr>
              <p:cNvPr id="3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36"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grpSp>
          <p:nvGrpSpPr>
            <p:cNvPr id="4" name="Group 40"/>
            <p:cNvGrpSpPr>
              <a:grpSpLocks/>
            </p:cNvGrpSpPr>
            <p:nvPr/>
          </p:nvGrpSpPr>
          <p:grpSpPr bwMode="auto">
            <a:xfrm>
              <a:off x="0" y="1295400"/>
              <a:ext cx="9144000" cy="180975"/>
              <a:chOff x="0" y="816"/>
              <a:chExt cx="5760" cy="114"/>
            </a:xfrm>
          </p:grpSpPr>
          <p:pic>
            <p:nvPicPr>
              <p:cNvPr id="5"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6"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7"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8"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9"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0"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1"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2"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3"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4"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5"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6"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17"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18"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19"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0"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1"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2"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3"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4"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5"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6"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27"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28"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29"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0"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1"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2"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3"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4"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sp>
        <p:nvSpPr>
          <p:cNvPr id="37" name="Rectangle 2"/>
          <p:cNvSpPr txBox="1">
            <a:spLocks noChangeArrowheads="1"/>
          </p:cNvSpPr>
          <p:nvPr/>
        </p:nvSpPr>
        <p:spPr bwMode="auto">
          <a:xfrm>
            <a:off x="1371600" y="76200"/>
            <a:ext cx="7315200" cy="1143000"/>
          </a:xfrm>
          <a:prstGeom prst="rect">
            <a:avLst/>
          </a:prstGeom>
          <a:noFill/>
          <a:ln w="9525">
            <a:noFill/>
            <a:miter lim="800000"/>
            <a:headEnd/>
            <a:tailEnd/>
          </a:ln>
        </p:spPr>
        <p:txBody>
          <a:bodyPr anchor="ctr"/>
          <a:lstStyle>
            <a:lvl1pPr algn="l">
              <a:defRPr/>
            </a:lvl1pPr>
          </a:lstStyle>
          <a:p>
            <a:pPr eaLnBrk="0" fontAlgn="base" hangingPunct="0">
              <a:spcBef>
                <a:spcPct val="0"/>
              </a:spcBef>
              <a:spcAft>
                <a:spcPct val="0"/>
              </a:spcAft>
              <a:defRPr/>
            </a:pPr>
            <a:r>
              <a:rPr lang="en-US" sz="4000" kern="0" dirty="0" smtClean="0">
                <a:solidFill>
                  <a:srgbClr val="990000"/>
                </a:solidFill>
                <a:latin typeface="Georgia" pitchFamily="18" charset="0"/>
              </a:rPr>
              <a:t>Click to edit Master title style</a:t>
            </a:r>
          </a:p>
        </p:txBody>
      </p:sp>
      <p:sp>
        <p:nvSpPr>
          <p:cNvPr id="38" name="Rectangle 5"/>
          <p:cNvSpPr>
            <a:spLocks noGrp="1" noChangeArrowheads="1"/>
          </p:cNvSpPr>
          <p:nvPr>
            <p:ph type="ftr" sz="quarter" idx="10"/>
          </p:nvPr>
        </p:nvSpPr>
        <p:spPr/>
        <p:txBody>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39" name="Rectangle 38"/>
          <p:cNvSpPr>
            <a:spLocks noGrp="1" noChangeArrowheads="1"/>
          </p:cNvSpPr>
          <p:nvPr>
            <p:ph type="dt" sz="half" idx="11"/>
          </p:nvPr>
        </p:nvSpPr>
        <p:spPr/>
        <p:txBody>
          <a:bodyPr/>
          <a:lstStyle>
            <a:lvl1pPr>
              <a:defRPr sz="1200">
                <a:solidFill>
                  <a:srgbClr val="800000"/>
                </a:solidFill>
                <a:latin typeface="Gill Sans MT" pitchFamily="34" charset="0"/>
              </a:defRPr>
            </a:lvl1pPr>
          </a:lstStyle>
          <a:p>
            <a:pPr>
              <a:defRPr/>
            </a:pPr>
            <a:fld id="{29C1E1A0-7579-46A4-9B31-62303218D472}" type="datetime1">
              <a:rPr lang="en-US"/>
              <a:pPr>
                <a:defRPr/>
              </a:pPr>
              <a:t>1/5/2011</a:t>
            </a:fld>
            <a:endParaRPr lang="en-US" dirty="0"/>
          </a:p>
        </p:txBody>
      </p:sp>
      <p:sp>
        <p:nvSpPr>
          <p:cNvPr id="40" name="Rectangle 6"/>
          <p:cNvSpPr>
            <a:spLocks noGrp="1" noChangeArrowheads="1"/>
          </p:cNvSpPr>
          <p:nvPr>
            <p:ph type="sldNum" sz="quarter" idx="12"/>
          </p:nvPr>
        </p:nvSpPr>
        <p:spPr/>
        <p:txBody>
          <a:bodyPr/>
          <a:lstStyle>
            <a:lvl1pPr algn="r">
              <a:defRPr sz="1200">
                <a:solidFill>
                  <a:srgbClr val="800000"/>
                </a:solidFill>
                <a:latin typeface="Georgia" pitchFamily="18" charset="0"/>
              </a:defRPr>
            </a:lvl1pPr>
          </a:lstStyle>
          <a:p>
            <a:pPr>
              <a:defRPr/>
            </a:pPr>
            <a:fld id="{9C7D06AE-20E0-49C7-9537-E8A2F28FCB5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8" name="Picture 8" descr="NPAIHBtransparentTEAL"/>
            <p:cNvPicPr>
              <a:picLocks noChangeAspect="1" noChangeArrowheads="1"/>
            </p:cNvPicPr>
            <p:nvPr/>
          </p:nvPicPr>
          <p:blipFill>
            <a:blip r:embed="rId2" cstate="print"/>
            <a:srcRect/>
            <a:stretch>
              <a:fillRect/>
            </a:stretch>
          </p:blipFill>
          <p:spPr bwMode="auto">
            <a:xfrm>
              <a:off x="0" y="0"/>
              <a:ext cx="685800" cy="575072"/>
            </a:xfrm>
            <a:prstGeom prst="rect">
              <a:avLst/>
            </a:prstGeom>
            <a:noFill/>
            <a:ln w="9525">
              <a:noFill/>
              <a:miter lim="800000"/>
              <a:headEnd/>
              <a:tailEnd/>
            </a:ln>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685800"/>
            <a:ext cx="5111750" cy="5562600"/>
          </a:xfrm>
        </p:spPr>
        <p:txBody>
          <a:bodyPr/>
          <a:lstStyle>
            <a:lvl1pPr>
              <a:defRPr sz="3200"/>
            </a:lvl1pPr>
            <a:lvl2pPr marL="914400" indent="-457200">
              <a:buSzPct val="85000"/>
              <a:defRPr sz="2800"/>
            </a:lvl2pPr>
            <a:lvl3pPr marL="1262063" indent="-347663">
              <a:defRPr sz="2400"/>
            </a:lvl3pPr>
            <a:lvl4pPr marL="1719263" indent="-347663">
              <a:defRPr sz="2000"/>
            </a:lvl4pPr>
            <a:lvl5pPr marL="2176463" indent="-347663">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0E013360-9D32-4BC0-B11F-F5811241E569}" type="datetime1">
              <a:rPr lang="en-US"/>
              <a:pPr>
                <a:defRPr/>
              </a:pPr>
              <a:t>1/5/2011</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7A45780A-57F3-42C7-8BF9-787D1861F4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6" name="Picture 8" descr="NPAIHBtransparentTEAL"/>
          <p:cNvPicPr>
            <a:picLocks noChangeAspect="1" noChangeArrowheads="1"/>
          </p:cNvPicPr>
          <p:nvPr userDrawn="1"/>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nvGrpSpPr>
          <p:cNvPr id="2" name="Group 40"/>
          <p:cNvGrpSpPr>
            <a:grpSpLocks/>
          </p:cNvGrpSpPr>
          <p:nvPr userDrawn="1"/>
        </p:nvGrpSpPr>
        <p:grpSpPr bwMode="auto">
          <a:xfrm>
            <a:off x="0" y="1295400"/>
            <a:ext cx="9144000" cy="180975"/>
            <a:chOff x="0" y="816"/>
            <a:chExt cx="5760" cy="114"/>
          </a:xfrm>
        </p:grpSpPr>
        <p:pic>
          <p:nvPicPr>
            <p:cNvPr id="8" name="Picture 10"/>
            <p:cNvPicPr>
              <a:picLocks noChangeAspect="1" noChangeArrowheads="1"/>
            </p:cNvPicPr>
            <p:nvPr userDrawn="1"/>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9" name="Picture 11"/>
            <p:cNvPicPr>
              <a:picLocks noChangeAspect="1" noChangeArrowheads="1"/>
            </p:cNvPicPr>
            <p:nvPr userDrawn="1"/>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0" name="Picture 12"/>
            <p:cNvPicPr>
              <a:picLocks noChangeAspect="1" noChangeArrowheads="1"/>
            </p:cNvPicPr>
            <p:nvPr userDrawn="1"/>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1" name="Picture 13"/>
            <p:cNvPicPr>
              <a:picLocks noChangeAspect="1" noChangeArrowheads="1"/>
            </p:cNvPicPr>
            <p:nvPr userDrawn="1"/>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2" name="Picture 14"/>
            <p:cNvPicPr>
              <a:picLocks noChangeAspect="1" noChangeArrowheads="1"/>
            </p:cNvPicPr>
            <p:nvPr userDrawn="1"/>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3" name="Picture 15"/>
            <p:cNvPicPr>
              <a:picLocks noChangeAspect="1" noChangeArrowheads="1"/>
            </p:cNvPicPr>
            <p:nvPr userDrawn="1"/>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4" name="Picture 16"/>
            <p:cNvPicPr>
              <a:picLocks noChangeAspect="1" noChangeArrowheads="1"/>
            </p:cNvPicPr>
            <p:nvPr userDrawn="1"/>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5" name="Picture 17"/>
            <p:cNvPicPr>
              <a:picLocks noChangeAspect="1" noChangeArrowheads="1"/>
            </p:cNvPicPr>
            <p:nvPr userDrawn="1"/>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6" name="Picture 18"/>
            <p:cNvPicPr>
              <a:picLocks noChangeAspect="1" noChangeArrowheads="1"/>
            </p:cNvPicPr>
            <p:nvPr userDrawn="1"/>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7" name="Picture 19"/>
            <p:cNvPicPr>
              <a:picLocks noChangeAspect="1" noChangeArrowheads="1"/>
            </p:cNvPicPr>
            <p:nvPr userDrawn="1"/>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8" name="Picture 20"/>
            <p:cNvPicPr>
              <a:picLocks noChangeAspect="1" noChangeArrowheads="1"/>
            </p:cNvPicPr>
            <p:nvPr userDrawn="1"/>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9" name="Picture 21"/>
            <p:cNvPicPr>
              <a:picLocks noChangeAspect="1" noChangeArrowheads="1"/>
            </p:cNvPicPr>
            <p:nvPr userDrawn="1"/>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0" name="Picture 22"/>
            <p:cNvPicPr>
              <a:picLocks noChangeAspect="1" noChangeArrowheads="1"/>
            </p:cNvPicPr>
            <p:nvPr userDrawn="1"/>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1" name="Picture 23"/>
            <p:cNvPicPr>
              <a:picLocks noChangeAspect="1" noChangeArrowheads="1"/>
            </p:cNvPicPr>
            <p:nvPr userDrawn="1"/>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2" name="Picture 24"/>
            <p:cNvPicPr>
              <a:picLocks noChangeAspect="1" noChangeArrowheads="1"/>
            </p:cNvPicPr>
            <p:nvPr userDrawn="1"/>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3" name="Picture 25"/>
            <p:cNvPicPr>
              <a:picLocks noChangeAspect="1" noChangeArrowheads="1"/>
            </p:cNvPicPr>
            <p:nvPr userDrawn="1"/>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4" name="Picture 26"/>
            <p:cNvPicPr>
              <a:picLocks noChangeAspect="1" noChangeArrowheads="1"/>
            </p:cNvPicPr>
            <p:nvPr userDrawn="1"/>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5" name="Picture 27"/>
            <p:cNvPicPr>
              <a:picLocks noChangeAspect="1" noChangeArrowheads="1"/>
            </p:cNvPicPr>
            <p:nvPr userDrawn="1"/>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6" name="Picture 28"/>
            <p:cNvPicPr>
              <a:picLocks noChangeAspect="1" noChangeArrowheads="1"/>
            </p:cNvPicPr>
            <p:nvPr userDrawn="1"/>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7" name="Picture 29"/>
            <p:cNvPicPr>
              <a:picLocks noChangeAspect="1" noChangeArrowheads="1"/>
            </p:cNvPicPr>
            <p:nvPr userDrawn="1"/>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8" name="Picture 30"/>
            <p:cNvPicPr>
              <a:picLocks noChangeAspect="1" noChangeArrowheads="1"/>
            </p:cNvPicPr>
            <p:nvPr userDrawn="1"/>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9" name="Picture 31"/>
            <p:cNvPicPr>
              <a:picLocks noChangeAspect="1" noChangeArrowheads="1"/>
            </p:cNvPicPr>
            <p:nvPr userDrawn="1"/>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0" name="Picture 32"/>
            <p:cNvPicPr>
              <a:picLocks noChangeAspect="1" noChangeArrowheads="1"/>
            </p:cNvPicPr>
            <p:nvPr userDrawn="1"/>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1" name="Picture 33"/>
            <p:cNvPicPr>
              <a:picLocks noChangeAspect="1" noChangeArrowheads="1"/>
            </p:cNvPicPr>
            <p:nvPr userDrawn="1"/>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2" name="Picture 34"/>
            <p:cNvPicPr>
              <a:picLocks noChangeAspect="1" noChangeArrowheads="1"/>
            </p:cNvPicPr>
            <p:nvPr userDrawn="1"/>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3" name="Picture 35"/>
            <p:cNvPicPr>
              <a:picLocks noChangeAspect="1" noChangeArrowheads="1"/>
            </p:cNvPicPr>
            <p:nvPr userDrawn="1"/>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4" name="Picture 36"/>
            <p:cNvPicPr>
              <a:picLocks noChangeAspect="1" noChangeArrowheads="1"/>
            </p:cNvPicPr>
            <p:nvPr userDrawn="1"/>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5" name="Picture 37"/>
            <p:cNvPicPr>
              <a:picLocks noChangeAspect="1" noChangeArrowheads="1"/>
            </p:cNvPicPr>
            <p:nvPr userDrawn="1"/>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6" name="Picture 38"/>
            <p:cNvPicPr>
              <a:picLocks noChangeAspect="1" noChangeArrowheads="1"/>
            </p:cNvPicPr>
            <p:nvPr userDrawn="1"/>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7" name="Picture 39"/>
            <p:cNvPicPr>
              <a:picLocks noChangeAspect="1" noChangeArrowheads="1"/>
            </p:cNvPicPr>
            <p:nvPr userDrawn="1"/>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idx="1"/>
          </p:nvPr>
        </p:nvSpPr>
        <p:spPr/>
        <p:txBody>
          <a:bodyPr/>
          <a:lstStyle>
            <a:lvl2pPr marL="741363" indent="-284163">
              <a:buClr>
                <a:srgbClr val="008080"/>
              </a:buClr>
              <a:buSzPct val="105000"/>
              <a:buFont typeface="Wingdings" pitchFamily="2" charset="2"/>
              <a:buChar char="§"/>
              <a:defRPr lang="en-US" sz="3400" b="0" dirty="0" smtClean="0">
                <a:solidFill>
                  <a:schemeClr val="tx1"/>
                </a:solidFill>
                <a:latin typeface="Trebuchet MS" pitchFamily="34" charset="0"/>
              </a:defRPr>
            </a:lvl2pPr>
            <a:lvl3pPr marL="1262063" indent="-347663">
              <a:buClr>
                <a:srgbClr val="B40000"/>
              </a:buClr>
              <a:buSzPct val="100000"/>
              <a:buFont typeface="Arial" pitchFamily="34" charset="0"/>
              <a:buChar char="•"/>
              <a:defRPr sz="2800" b="0">
                <a:solidFill>
                  <a:schemeClr val="tx1"/>
                </a:solidFill>
              </a:defRPr>
            </a:lvl3pPr>
            <a:lvl4pPr marL="1719263" indent="-347663">
              <a:buFont typeface="Trebuchet MS" pitchFamily="34" charset="0"/>
              <a:buChar char="—"/>
              <a:defRPr sz="2800">
                <a:solidFill>
                  <a:schemeClr val="tx1"/>
                </a:solidFill>
              </a:defRPr>
            </a:lvl4pPr>
            <a:lvl5pPr marL="2176463" indent="-347663">
              <a:buFont typeface="Trebuchet MS" pitchFamily="34" charset="0"/>
              <a:buChar char="—"/>
              <a:defRPr sz="2400">
                <a:solidFill>
                  <a:schemeClr val="tx1"/>
                </a:solidFill>
              </a:defRPr>
            </a:lvl5p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dirty="0" smtClean="0"/>
              <a:t>Click to edit Master title style</a:t>
            </a:r>
          </a:p>
        </p:txBody>
      </p:sp>
      <p:sp>
        <p:nvSpPr>
          <p:cNvPr id="38"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9" name="Rectangle 4"/>
          <p:cNvSpPr>
            <a:spLocks noGrp="1" noChangeArrowheads="1"/>
          </p:cNvSpPr>
          <p:nvPr>
            <p:ph type="dt" sz="half" idx="11"/>
          </p:nvPr>
        </p:nvSpPr>
        <p:spPr/>
        <p:txBody>
          <a:bodyPr/>
          <a:lstStyle>
            <a:lvl1pPr>
              <a:defRPr smtClean="0"/>
            </a:lvl1pPr>
          </a:lstStyle>
          <a:p>
            <a:pPr>
              <a:defRPr/>
            </a:pPr>
            <a:fld id="{905C9A6B-C30E-4020-8CFE-88C96F774FEF}" type="datetime1">
              <a:rPr lang="en-US"/>
              <a:pPr>
                <a:defRPr/>
              </a:pPr>
              <a:t>1/5/2011</a:t>
            </a:fld>
            <a:endParaRPr lang="en-US" dirty="0"/>
          </a:p>
        </p:txBody>
      </p:sp>
      <p:sp>
        <p:nvSpPr>
          <p:cNvPr id="40" name="Rectangle 39"/>
          <p:cNvSpPr>
            <a:spLocks noGrp="1" noChangeArrowheads="1"/>
          </p:cNvSpPr>
          <p:nvPr>
            <p:ph type="sldNum" sz="quarter" idx="12"/>
          </p:nvPr>
        </p:nvSpPr>
        <p:spPr/>
        <p:txBody>
          <a:bodyPr/>
          <a:lstStyle>
            <a:lvl1pPr>
              <a:defRPr/>
            </a:lvl1pPr>
          </a:lstStyle>
          <a:p>
            <a:pPr>
              <a:defRPr/>
            </a:pPr>
            <a:fld id="{D3E0DAA9-6B0D-4679-B8F6-FE98ADD89DA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3"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8" name="Picture 8" descr="NPAIHBtransparentTEAL"/>
            <p:cNvPicPr>
              <a:picLocks noChangeAspect="1" noChangeArrowheads="1"/>
            </p:cNvPicPr>
            <p:nvPr/>
          </p:nvPicPr>
          <p:blipFill>
            <a:blip r:embed="rId2" cstate="print"/>
            <a:srcRect/>
            <a:stretch>
              <a:fillRect/>
            </a:stretch>
          </p:blipFill>
          <p:spPr bwMode="auto">
            <a:xfrm>
              <a:off x="0" y="0"/>
              <a:ext cx="685800" cy="575072"/>
            </a:xfrm>
            <a:prstGeom prst="rect">
              <a:avLst/>
            </a:prstGeom>
            <a:noFill/>
            <a:ln w="9525">
              <a:noFill/>
              <a:miter lim="800000"/>
              <a:headEnd/>
              <a:tailEnd/>
            </a:ln>
          </p:spPr>
        </p:pic>
      </p:grpSp>
      <p:grpSp>
        <p:nvGrpSpPr>
          <p:cNvPr id="6"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nvGrpSpPr>
          <p:cNvPr id="9"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5" name="Picture Placeholder 2"/>
          <p:cNvSpPr>
            <a:spLocks noGrp="1"/>
          </p:cNvSpPr>
          <p:nvPr>
            <p:ph type="pic" idx="1"/>
          </p:nvPr>
        </p:nvSpPr>
        <p:spPr>
          <a:xfrm>
            <a:off x="3581400" y="762000"/>
            <a:ext cx="54102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11D3D07F-3835-40D7-A82C-B279B5D3BD2C}" type="datetime1">
              <a:rPr lang="en-US"/>
              <a:pPr>
                <a:defRPr/>
              </a:pPr>
              <a:t>1/5/2011</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0331DCAE-C361-4A00-AC5F-A732ED1645D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4"/>
          <p:cNvGrpSpPr>
            <a:grpSpLocks/>
          </p:cNvGrpSpPr>
          <p:nvPr/>
        </p:nvGrpSpPr>
        <p:grpSpPr bwMode="auto">
          <a:xfrm>
            <a:off x="0" y="0"/>
            <a:ext cx="9144000" cy="1476375"/>
            <a:chOff x="0" y="0"/>
            <a:chExt cx="9144000" cy="1476375"/>
          </a:xfrm>
        </p:grpSpPr>
        <p:grpSp>
          <p:nvGrpSpPr>
            <p:cNvPr id="5" name="Group 38"/>
            <p:cNvGrpSpPr>
              <a:grpSpLocks/>
            </p:cNvGrpSpPr>
            <p:nvPr/>
          </p:nvGrpSpPr>
          <p:grpSpPr bwMode="auto">
            <a:xfrm>
              <a:off x="0" y="0"/>
              <a:ext cx="9144000" cy="1295400"/>
              <a:chOff x="0" y="0"/>
              <a:chExt cx="9144000" cy="1295400"/>
            </a:xfrm>
          </p:grpSpPr>
          <p:sp>
            <p:nvSpPr>
              <p:cNvPr id="3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38"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grpSp>
          <p:nvGrpSpPr>
            <p:cNvPr id="6" name="Group 40"/>
            <p:cNvGrpSpPr>
              <a:grpSpLocks/>
            </p:cNvGrpSpPr>
            <p:nvPr/>
          </p:nvGrpSpPr>
          <p:grpSpPr bwMode="auto">
            <a:xfrm>
              <a:off x="0" y="1295400"/>
              <a:ext cx="9144000" cy="180975"/>
              <a:chOff x="0" y="816"/>
              <a:chExt cx="5760" cy="114"/>
            </a:xfrm>
          </p:grpSpPr>
          <p:pic>
            <p:nvPicPr>
              <p:cNvPr id="7"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8"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9"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1"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2"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3"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4"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5"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6"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7"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8"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19"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0"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1"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2"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3"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4"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5"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6"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7"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8"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29"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0"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1"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2"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3"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4"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5"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6"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sp>
        <p:nvSpPr>
          <p:cNvPr id="2" name="Title 1"/>
          <p:cNvSpPr>
            <a:spLocks noGrp="1"/>
          </p:cNvSpPr>
          <p:nvPr>
            <p:ph type="title"/>
          </p:nvPr>
        </p:nvSpPr>
        <p:spPr>
          <a:xfrm>
            <a:off x="1295400" y="152400"/>
            <a:ext cx="7696200" cy="10668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Date Placeholder 69"/>
          <p:cNvSpPr>
            <a:spLocks noGrp="1"/>
          </p:cNvSpPr>
          <p:nvPr>
            <p:ph type="dt" sz="half" idx="10"/>
          </p:nvPr>
        </p:nvSpPr>
        <p:spPr/>
        <p:txBody>
          <a:bodyPr/>
          <a:lstStyle>
            <a:lvl1pPr>
              <a:defRPr/>
            </a:lvl1pPr>
          </a:lstStyle>
          <a:p>
            <a:pPr>
              <a:defRPr/>
            </a:pPr>
            <a:fld id="{7388EE67-193F-41AF-BF5F-84B72BD915BE}" type="datetime1">
              <a:rPr lang="en-US"/>
              <a:pPr>
                <a:defRPr/>
              </a:pPr>
              <a:t>1/5/2011</a:t>
            </a:fld>
            <a:endParaRPr lang="en-US" dirty="0"/>
          </a:p>
        </p:txBody>
      </p:sp>
      <p:sp>
        <p:nvSpPr>
          <p:cNvPr id="40" name="Slide Number Placeholder 70"/>
          <p:cNvSpPr>
            <a:spLocks noGrp="1"/>
          </p:cNvSpPr>
          <p:nvPr>
            <p:ph type="sldNum" sz="quarter" idx="11"/>
          </p:nvPr>
        </p:nvSpPr>
        <p:spPr/>
        <p:txBody>
          <a:bodyPr/>
          <a:lstStyle>
            <a:lvl1pPr>
              <a:defRPr/>
            </a:lvl1pPr>
          </a:lstStyle>
          <a:p>
            <a:pPr>
              <a:defRPr/>
            </a:pPr>
            <a:fld id="{51F9AE4C-5693-4CD2-966E-0A68C244430A}" type="slidenum">
              <a:rPr lang="en-US"/>
              <a:pPr>
                <a:defRPr/>
              </a:pPr>
              <a:t>‹#›</a:t>
            </a:fld>
            <a:endParaRPr lang="en-US"/>
          </a:p>
        </p:txBody>
      </p:sp>
      <p:sp>
        <p:nvSpPr>
          <p:cNvPr id="41" name="Footer Placeholder 71"/>
          <p:cNvSpPr>
            <a:spLocks noGrp="1"/>
          </p:cNvSpPr>
          <p:nvPr>
            <p:ph type="ftr" sz="quarter" idx="12"/>
          </p:nvPr>
        </p:nvSpPr>
        <p:spPr/>
        <p:txBody>
          <a:bodyPr/>
          <a:lstStyle>
            <a:lvl1pPr>
              <a:defRPr/>
            </a:lvl1pPr>
          </a:lstStyle>
          <a:p>
            <a:pPr>
              <a:defRPr/>
            </a:pPr>
            <a:r>
              <a:rPr lang="en-US"/>
              <a:t>Northwest Portland Area Indian Health Board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7239000" y="0"/>
            <a:ext cx="1905000" cy="68580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5" name="Picture 8" descr="NPAIHBtransparentTEAL"/>
          <p:cNvPicPr>
            <a:picLocks noChangeAspect="1" noChangeArrowheads="1"/>
          </p:cNvPicPr>
          <p:nvPr/>
        </p:nvPicPr>
        <p:blipFill>
          <a:blip r:embed="rId2" cstate="print"/>
          <a:srcRect/>
          <a:stretch>
            <a:fillRect/>
          </a:stretch>
        </p:blipFill>
        <p:spPr bwMode="auto">
          <a:xfrm>
            <a:off x="7620000" y="152400"/>
            <a:ext cx="1219200" cy="1022350"/>
          </a:xfrm>
          <a:prstGeom prst="rect">
            <a:avLst/>
          </a:prstGeom>
          <a:noFill/>
          <a:ln w="9525">
            <a:noFill/>
            <a:miter lim="800000"/>
            <a:headEnd/>
            <a:tailEnd/>
          </a:ln>
          <a:scene3d>
            <a:camera prst="orthographicFront">
              <a:rot lat="0" lon="0" rev="16200000"/>
            </a:camera>
            <a:lightRig rig="threePt" dir="t"/>
          </a:scene3d>
        </p:spPr>
      </p:pic>
      <p:grpSp>
        <p:nvGrpSpPr>
          <p:cNvPr id="6" name="Group 61"/>
          <p:cNvGrpSpPr>
            <a:grpSpLocks/>
          </p:cNvGrpSpPr>
          <p:nvPr/>
        </p:nvGrpSpPr>
        <p:grpSpPr bwMode="auto">
          <a:xfrm>
            <a:off x="7010400" y="47625"/>
            <a:ext cx="304800" cy="6762750"/>
            <a:chOff x="6629400" y="47625"/>
            <a:chExt cx="304800" cy="6762750"/>
          </a:xfrm>
        </p:grpSpPr>
        <p:pic>
          <p:nvPicPr>
            <p:cNvPr id="7" name="Picture 32"/>
            <p:cNvPicPr>
              <a:picLocks noChangeAspect="1" noChangeArrowheads="1"/>
            </p:cNvPicPr>
            <p:nvPr/>
          </p:nvPicPr>
          <p:blipFill>
            <a:blip r:embed="rId3" cstate="print"/>
            <a:srcRect/>
            <a:stretch>
              <a:fillRect/>
            </a:stretch>
          </p:blipFill>
          <p:spPr bwMode="auto">
            <a:xfrm>
              <a:off x="6629400" y="47625"/>
              <a:ext cx="304800" cy="180975"/>
            </a:xfrm>
            <a:prstGeom prst="rect">
              <a:avLst/>
            </a:prstGeom>
            <a:noFill/>
            <a:ln w="9525">
              <a:noFill/>
              <a:miter lim="800000"/>
              <a:headEnd/>
              <a:tailEnd/>
            </a:ln>
            <a:scene3d>
              <a:camera prst="orthographicFront">
                <a:rot lat="0" lon="0" rev="5400000"/>
              </a:camera>
              <a:lightRig rig="threePt" dir="t"/>
            </a:scene3d>
          </p:spPr>
        </p:pic>
        <p:pic>
          <p:nvPicPr>
            <p:cNvPr id="8" name="Picture 32"/>
            <p:cNvPicPr>
              <a:picLocks noChangeAspect="1" noChangeArrowheads="1"/>
            </p:cNvPicPr>
            <p:nvPr/>
          </p:nvPicPr>
          <p:blipFill>
            <a:blip r:embed="rId3" cstate="print"/>
            <a:srcRect/>
            <a:stretch>
              <a:fillRect/>
            </a:stretch>
          </p:blipFill>
          <p:spPr bwMode="auto">
            <a:xfrm>
              <a:off x="6629400" y="352425"/>
              <a:ext cx="304800" cy="180975"/>
            </a:xfrm>
            <a:prstGeom prst="rect">
              <a:avLst/>
            </a:prstGeom>
            <a:noFill/>
            <a:ln w="9525">
              <a:noFill/>
              <a:miter lim="800000"/>
              <a:headEnd/>
              <a:tailEnd/>
            </a:ln>
            <a:scene3d>
              <a:camera prst="orthographicFront">
                <a:rot lat="0" lon="0" rev="5400000"/>
              </a:camera>
              <a:lightRig rig="threePt" dir="t"/>
            </a:scene3d>
          </p:spPr>
        </p:pic>
        <p:pic>
          <p:nvPicPr>
            <p:cNvPr id="9" name="Picture 32"/>
            <p:cNvPicPr>
              <a:picLocks noChangeAspect="1" noChangeArrowheads="1"/>
            </p:cNvPicPr>
            <p:nvPr/>
          </p:nvPicPr>
          <p:blipFill>
            <a:blip r:embed="rId3" cstate="print"/>
            <a:srcRect/>
            <a:stretch>
              <a:fillRect/>
            </a:stretch>
          </p:blipFill>
          <p:spPr bwMode="auto">
            <a:xfrm>
              <a:off x="6629400" y="657225"/>
              <a:ext cx="304800" cy="180975"/>
            </a:xfrm>
            <a:prstGeom prst="rect">
              <a:avLst/>
            </a:prstGeom>
            <a:noFill/>
            <a:ln w="9525">
              <a:noFill/>
              <a:miter lim="800000"/>
              <a:headEnd/>
              <a:tailEnd/>
            </a:ln>
            <a:scene3d>
              <a:camera prst="orthographicFront">
                <a:rot lat="0" lon="0" rev="5400000"/>
              </a:camera>
              <a:lightRig rig="threePt" dir="t"/>
            </a:scene3d>
          </p:spPr>
        </p:pic>
        <p:pic>
          <p:nvPicPr>
            <p:cNvPr id="10" name="Picture 32"/>
            <p:cNvPicPr>
              <a:picLocks noChangeAspect="1" noChangeArrowheads="1"/>
            </p:cNvPicPr>
            <p:nvPr/>
          </p:nvPicPr>
          <p:blipFill>
            <a:blip r:embed="rId3" cstate="print"/>
            <a:srcRect/>
            <a:stretch>
              <a:fillRect/>
            </a:stretch>
          </p:blipFill>
          <p:spPr bwMode="auto">
            <a:xfrm>
              <a:off x="6629400" y="962025"/>
              <a:ext cx="304800" cy="180975"/>
            </a:xfrm>
            <a:prstGeom prst="rect">
              <a:avLst/>
            </a:prstGeom>
            <a:noFill/>
            <a:ln w="9525">
              <a:noFill/>
              <a:miter lim="800000"/>
              <a:headEnd/>
              <a:tailEnd/>
            </a:ln>
            <a:scene3d>
              <a:camera prst="orthographicFront">
                <a:rot lat="0" lon="0" rev="5400000"/>
              </a:camera>
              <a:lightRig rig="threePt" dir="t"/>
            </a:scene3d>
          </p:spPr>
        </p:pic>
        <p:pic>
          <p:nvPicPr>
            <p:cNvPr id="11" name="Picture 32"/>
            <p:cNvPicPr>
              <a:picLocks noChangeAspect="1" noChangeArrowheads="1"/>
            </p:cNvPicPr>
            <p:nvPr/>
          </p:nvPicPr>
          <p:blipFill>
            <a:blip r:embed="rId3" cstate="print"/>
            <a:srcRect/>
            <a:stretch>
              <a:fillRect/>
            </a:stretch>
          </p:blipFill>
          <p:spPr bwMode="auto">
            <a:xfrm>
              <a:off x="6629400" y="1266825"/>
              <a:ext cx="304800" cy="180975"/>
            </a:xfrm>
            <a:prstGeom prst="rect">
              <a:avLst/>
            </a:prstGeom>
            <a:noFill/>
            <a:ln w="9525">
              <a:noFill/>
              <a:miter lim="800000"/>
              <a:headEnd/>
              <a:tailEnd/>
            </a:ln>
            <a:scene3d>
              <a:camera prst="orthographicFront">
                <a:rot lat="0" lon="0" rev="5400000"/>
              </a:camera>
              <a:lightRig rig="threePt" dir="t"/>
            </a:scene3d>
          </p:spPr>
        </p:pic>
        <p:pic>
          <p:nvPicPr>
            <p:cNvPr id="12" name="Picture 32"/>
            <p:cNvPicPr>
              <a:picLocks noChangeAspect="1" noChangeArrowheads="1"/>
            </p:cNvPicPr>
            <p:nvPr/>
          </p:nvPicPr>
          <p:blipFill>
            <a:blip r:embed="rId3" cstate="print"/>
            <a:srcRect/>
            <a:stretch>
              <a:fillRect/>
            </a:stretch>
          </p:blipFill>
          <p:spPr bwMode="auto">
            <a:xfrm>
              <a:off x="6629400" y="1571625"/>
              <a:ext cx="304800" cy="180975"/>
            </a:xfrm>
            <a:prstGeom prst="rect">
              <a:avLst/>
            </a:prstGeom>
            <a:noFill/>
            <a:ln w="9525">
              <a:noFill/>
              <a:miter lim="800000"/>
              <a:headEnd/>
              <a:tailEnd/>
            </a:ln>
            <a:scene3d>
              <a:camera prst="orthographicFront">
                <a:rot lat="0" lon="0" rev="5400000"/>
              </a:camera>
              <a:lightRig rig="threePt" dir="t"/>
            </a:scene3d>
          </p:spPr>
        </p:pic>
        <p:pic>
          <p:nvPicPr>
            <p:cNvPr id="13" name="Picture 32"/>
            <p:cNvPicPr>
              <a:picLocks noChangeAspect="1" noChangeArrowheads="1"/>
            </p:cNvPicPr>
            <p:nvPr/>
          </p:nvPicPr>
          <p:blipFill>
            <a:blip r:embed="rId3" cstate="print"/>
            <a:srcRect/>
            <a:stretch>
              <a:fillRect/>
            </a:stretch>
          </p:blipFill>
          <p:spPr bwMode="auto">
            <a:xfrm>
              <a:off x="6629400" y="1876425"/>
              <a:ext cx="304800" cy="180975"/>
            </a:xfrm>
            <a:prstGeom prst="rect">
              <a:avLst/>
            </a:prstGeom>
            <a:noFill/>
            <a:ln w="9525">
              <a:noFill/>
              <a:miter lim="800000"/>
              <a:headEnd/>
              <a:tailEnd/>
            </a:ln>
            <a:scene3d>
              <a:camera prst="orthographicFront">
                <a:rot lat="0" lon="0" rev="5400000"/>
              </a:camera>
              <a:lightRig rig="threePt" dir="t"/>
            </a:scene3d>
          </p:spPr>
        </p:pic>
        <p:pic>
          <p:nvPicPr>
            <p:cNvPr id="14" name="Picture 32"/>
            <p:cNvPicPr>
              <a:picLocks noChangeAspect="1" noChangeArrowheads="1"/>
            </p:cNvPicPr>
            <p:nvPr/>
          </p:nvPicPr>
          <p:blipFill>
            <a:blip r:embed="rId3" cstate="print"/>
            <a:srcRect/>
            <a:stretch>
              <a:fillRect/>
            </a:stretch>
          </p:blipFill>
          <p:spPr bwMode="auto">
            <a:xfrm>
              <a:off x="6629400" y="2181225"/>
              <a:ext cx="304800" cy="180975"/>
            </a:xfrm>
            <a:prstGeom prst="rect">
              <a:avLst/>
            </a:prstGeom>
            <a:noFill/>
            <a:ln w="9525">
              <a:noFill/>
              <a:miter lim="800000"/>
              <a:headEnd/>
              <a:tailEnd/>
            </a:ln>
            <a:scene3d>
              <a:camera prst="orthographicFront">
                <a:rot lat="0" lon="0" rev="5400000"/>
              </a:camera>
              <a:lightRig rig="threePt" dir="t"/>
            </a:scene3d>
          </p:spPr>
        </p:pic>
        <p:pic>
          <p:nvPicPr>
            <p:cNvPr id="15" name="Picture 32"/>
            <p:cNvPicPr>
              <a:picLocks noChangeAspect="1" noChangeArrowheads="1"/>
            </p:cNvPicPr>
            <p:nvPr/>
          </p:nvPicPr>
          <p:blipFill>
            <a:blip r:embed="rId3" cstate="print"/>
            <a:srcRect/>
            <a:stretch>
              <a:fillRect/>
            </a:stretch>
          </p:blipFill>
          <p:spPr bwMode="auto">
            <a:xfrm>
              <a:off x="6629400" y="2486025"/>
              <a:ext cx="304800" cy="180975"/>
            </a:xfrm>
            <a:prstGeom prst="rect">
              <a:avLst/>
            </a:prstGeom>
            <a:noFill/>
            <a:ln w="9525">
              <a:noFill/>
              <a:miter lim="800000"/>
              <a:headEnd/>
              <a:tailEnd/>
            </a:ln>
            <a:scene3d>
              <a:camera prst="orthographicFront">
                <a:rot lat="0" lon="0" rev="5400000"/>
              </a:camera>
              <a:lightRig rig="threePt" dir="t"/>
            </a:scene3d>
          </p:spPr>
        </p:pic>
        <p:pic>
          <p:nvPicPr>
            <p:cNvPr id="16" name="Picture 32"/>
            <p:cNvPicPr>
              <a:picLocks noChangeAspect="1" noChangeArrowheads="1"/>
            </p:cNvPicPr>
            <p:nvPr/>
          </p:nvPicPr>
          <p:blipFill>
            <a:blip r:embed="rId3" cstate="print"/>
            <a:srcRect/>
            <a:stretch>
              <a:fillRect/>
            </a:stretch>
          </p:blipFill>
          <p:spPr bwMode="auto">
            <a:xfrm>
              <a:off x="6629400" y="2743200"/>
              <a:ext cx="304800" cy="180975"/>
            </a:xfrm>
            <a:prstGeom prst="rect">
              <a:avLst/>
            </a:prstGeom>
            <a:noFill/>
            <a:ln w="9525">
              <a:noFill/>
              <a:miter lim="800000"/>
              <a:headEnd/>
              <a:tailEnd/>
            </a:ln>
            <a:scene3d>
              <a:camera prst="orthographicFront">
                <a:rot lat="0" lon="0" rev="5400000"/>
              </a:camera>
              <a:lightRig rig="threePt" dir="t"/>
            </a:scene3d>
          </p:spPr>
        </p:pic>
        <p:pic>
          <p:nvPicPr>
            <p:cNvPr id="17" name="Picture 32"/>
            <p:cNvPicPr>
              <a:picLocks noChangeAspect="1" noChangeArrowheads="1"/>
            </p:cNvPicPr>
            <p:nvPr/>
          </p:nvPicPr>
          <p:blipFill>
            <a:blip r:embed="rId3" cstate="print"/>
            <a:srcRect/>
            <a:stretch>
              <a:fillRect/>
            </a:stretch>
          </p:blipFill>
          <p:spPr bwMode="auto">
            <a:xfrm>
              <a:off x="6629400" y="3048000"/>
              <a:ext cx="304800" cy="180975"/>
            </a:xfrm>
            <a:prstGeom prst="rect">
              <a:avLst/>
            </a:prstGeom>
            <a:noFill/>
            <a:ln w="9525">
              <a:noFill/>
              <a:miter lim="800000"/>
              <a:headEnd/>
              <a:tailEnd/>
            </a:ln>
            <a:scene3d>
              <a:camera prst="orthographicFront">
                <a:rot lat="0" lon="0" rev="5400000"/>
              </a:camera>
              <a:lightRig rig="threePt" dir="t"/>
            </a:scene3d>
          </p:spPr>
        </p:pic>
        <p:pic>
          <p:nvPicPr>
            <p:cNvPr id="18" name="Picture 32"/>
            <p:cNvPicPr>
              <a:picLocks noChangeAspect="1" noChangeArrowheads="1"/>
            </p:cNvPicPr>
            <p:nvPr/>
          </p:nvPicPr>
          <p:blipFill>
            <a:blip r:embed="rId3" cstate="print"/>
            <a:srcRect/>
            <a:stretch>
              <a:fillRect/>
            </a:stretch>
          </p:blipFill>
          <p:spPr bwMode="auto">
            <a:xfrm>
              <a:off x="6629400" y="3352800"/>
              <a:ext cx="304800" cy="180975"/>
            </a:xfrm>
            <a:prstGeom prst="rect">
              <a:avLst/>
            </a:prstGeom>
            <a:noFill/>
            <a:ln w="9525">
              <a:noFill/>
              <a:miter lim="800000"/>
              <a:headEnd/>
              <a:tailEnd/>
            </a:ln>
            <a:scene3d>
              <a:camera prst="orthographicFront">
                <a:rot lat="0" lon="0" rev="5400000"/>
              </a:camera>
              <a:lightRig rig="threePt" dir="t"/>
            </a:scene3d>
          </p:spPr>
        </p:pic>
        <p:pic>
          <p:nvPicPr>
            <p:cNvPr id="19" name="Picture 32"/>
            <p:cNvPicPr>
              <a:picLocks noChangeAspect="1" noChangeArrowheads="1"/>
            </p:cNvPicPr>
            <p:nvPr/>
          </p:nvPicPr>
          <p:blipFill>
            <a:blip r:embed="rId3" cstate="print"/>
            <a:srcRect/>
            <a:stretch>
              <a:fillRect/>
            </a:stretch>
          </p:blipFill>
          <p:spPr bwMode="auto">
            <a:xfrm>
              <a:off x="6629400" y="3657600"/>
              <a:ext cx="304800" cy="180975"/>
            </a:xfrm>
            <a:prstGeom prst="rect">
              <a:avLst/>
            </a:prstGeom>
            <a:noFill/>
            <a:ln w="9525">
              <a:noFill/>
              <a:miter lim="800000"/>
              <a:headEnd/>
              <a:tailEnd/>
            </a:ln>
            <a:scene3d>
              <a:camera prst="orthographicFront">
                <a:rot lat="0" lon="0" rev="5400000"/>
              </a:camera>
              <a:lightRig rig="threePt" dir="t"/>
            </a:scene3d>
          </p:spPr>
        </p:pic>
        <p:pic>
          <p:nvPicPr>
            <p:cNvPr id="20" name="Picture 32"/>
            <p:cNvPicPr>
              <a:picLocks noChangeAspect="1" noChangeArrowheads="1"/>
            </p:cNvPicPr>
            <p:nvPr/>
          </p:nvPicPr>
          <p:blipFill>
            <a:blip r:embed="rId3" cstate="print"/>
            <a:srcRect/>
            <a:stretch>
              <a:fillRect/>
            </a:stretch>
          </p:blipFill>
          <p:spPr bwMode="auto">
            <a:xfrm>
              <a:off x="6629400" y="3962400"/>
              <a:ext cx="304800" cy="180975"/>
            </a:xfrm>
            <a:prstGeom prst="rect">
              <a:avLst/>
            </a:prstGeom>
            <a:noFill/>
            <a:ln w="9525">
              <a:noFill/>
              <a:miter lim="800000"/>
              <a:headEnd/>
              <a:tailEnd/>
            </a:ln>
            <a:scene3d>
              <a:camera prst="orthographicFront">
                <a:rot lat="0" lon="0" rev="5400000"/>
              </a:camera>
              <a:lightRig rig="threePt" dir="t"/>
            </a:scene3d>
          </p:spPr>
        </p:pic>
        <p:pic>
          <p:nvPicPr>
            <p:cNvPr id="21" name="Picture 32"/>
            <p:cNvPicPr>
              <a:picLocks noChangeAspect="1" noChangeArrowheads="1"/>
            </p:cNvPicPr>
            <p:nvPr/>
          </p:nvPicPr>
          <p:blipFill>
            <a:blip r:embed="rId3" cstate="print"/>
            <a:srcRect/>
            <a:stretch>
              <a:fillRect/>
            </a:stretch>
          </p:blipFill>
          <p:spPr bwMode="auto">
            <a:xfrm>
              <a:off x="6629400" y="4267200"/>
              <a:ext cx="304800" cy="180975"/>
            </a:xfrm>
            <a:prstGeom prst="rect">
              <a:avLst/>
            </a:prstGeom>
            <a:noFill/>
            <a:ln w="9525">
              <a:noFill/>
              <a:miter lim="800000"/>
              <a:headEnd/>
              <a:tailEnd/>
            </a:ln>
            <a:scene3d>
              <a:camera prst="orthographicFront">
                <a:rot lat="0" lon="0" rev="5400000"/>
              </a:camera>
              <a:lightRig rig="threePt" dir="t"/>
            </a:scene3d>
          </p:spPr>
        </p:pic>
        <p:pic>
          <p:nvPicPr>
            <p:cNvPr id="22" name="Picture 32"/>
            <p:cNvPicPr>
              <a:picLocks noChangeAspect="1" noChangeArrowheads="1"/>
            </p:cNvPicPr>
            <p:nvPr/>
          </p:nvPicPr>
          <p:blipFill>
            <a:blip r:embed="rId3" cstate="print"/>
            <a:srcRect/>
            <a:stretch>
              <a:fillRect/>
            </a:stretch>
          </p:blipFill>
          <p:spPr bwMode="auto">
            <a:xfrm>
              <a:off x="6629400" y="4543425"/>
              <a:ext cx="304800" cy="180975"/>
            </a:xfrm>
            <a:prstGeom prst="rect">
              <a:avLst/>
            </a:prstGeom>
            <a:noFill/>
            <a:ln w="9525">
              <a:noFill/>
              <a:miter lim="800000"/>
              <a:headEnd/>
              <a:tailEnd/>
            </a:ln>
            <a:scene3d>
              <a:camera prst="orthographicFront">
                <a:rot lat="0" lon="0" rev="5400000"/>
              </a:camera>
              <a:lightRig rig="threePt" dir="t"/>
            </a:scene3d>
          </p:spPr>
        </p:pic>
        <p:pic>
          <p:nvPicPr>
            <p:cNvPr id="23" name="Picture 32"/>
            <p:cNvPicPr>
              <a:picLocks noChangeAspect="1" noChangeArrowheads="1"/>
            </p:cNvPicPr>
            <p:nvPr/>
          </p:nvPicPr>
          <p:blipFill>
            <a:blip r:embed="rId3" cstate="print"/>
            <a:srcRect/>
            <a:stretch>
              <a:fillRect/>
            </a:stretch>
          </p:blipFill>
          <p:spPr bwMode="auto">
            <a:xfrm>
              <a:off x="6629400" y="4848225"/>
              <a:ext cx="304800" cy="180975"/>
            </a:xfrm>
            <a:prstGeom prst="rect">
              <a:avLst/>
            </a:prstGeom>
            <a:noFill/>
            <a:ln w="9525">
              <a:noFill/>
              <a:miter lim="800000"/>
              <a:headEnd/>
              <a:tailEnd/>
            </a:ln>
            <a:scene3d>
              <a:camera prst="orthographicFront">
                <a:rot lat="0" lon="0" rev="5400000"/>
              </a:camera>
              <a:lightRig rig="threePt" dir="t"/>
            </a:scene3d>
          </p:spPr>
        </p:pic>
        <p:pic>
          <p:nvPicPr>
            <p:cNvPr id="24" name="Picture 32"/>
            <p:cNvPicPr>
              <a:picLocks noChangeAspect="1" noChangeArrowheads="1"/>
            </p:cNvPicPr>
            <p:nvPr/>
          </p:nvPicPr>
          <p:blipFill>
            <a:blip r:embed="rId3" cstate="print"/>
            <a:srcRect/>
            <a:stretch>
              <a:fillRect/>
            </a:stretch>
          </p:blipFill>
          <p:spPr bwMode="auto">
            <a:xfrm>
              <a:off x="6629400" y="5153025"/>
              <a:ext cx="304800" cy="180975"/>
            </a:xfrm>
            <a:prstGeom prst="rect">
              <a:avLst/>
            </a:prstGeom>
            <a:noFill/>
            <a:ln w="9525">
              <a:noFill/>
              <a:miter lim="800000"/>
              <a:headEnd/>
              <a:tailEnd/>
            </a:ln>
            <a:scene3d>
              <a:camera prst="orthographicFront">
                <a:rot lat="0" lon="0" rev="5400000"/>
              </a:camera>
              <a:lightRig rig="threePt" dir="t"/>
            </a:scene3d>
          </p:spPr>
        </p:pic>
        <p:pic>
          <p:nvPicPr>
            <p:cNvPr id="25" name="Picture 32"/>
            <p:cNvPicPr>
              <a:picLocks noChangeAspect="1" noChangeArrowheads="1"/>
            </p:cNvPicPr>
            <p:nvPr/>
          </p:nvPicPr>
          <p:blipFill>
            <a:blip r:embed="rId3" cstate="print"/>
            <a:srcRect/>
            <a:stretch>
              <a:fillRect/>
            </a:stretch>
          </p:blipFill>
          <p:spPr bwMode="auto">
            <a:xfrm>
              <a:off x="6629400" y="5457825"/>
              <a:ext cx="304800" cy="180975"/>
            </a:xfrm>
            <a:prstGeom prst="rect">
              <a:avLst/>
            </a:prstGeom>
            <a:noFill/>
            <a:ln w="9525">
              <a:noFill/>
              <a:miter lim="800000"/>
              <a:headEnd/>
              <a:tailEnd/>
            </a:ln>
            <a:scene3d>
              <a:camera prst="orthographicFront">
                <a:rot lat="0" lon="0" rev="5400000"/>
              </a:camera>
              <a:lightRig rig="threePt" dir="t"/>
            </a:scene3d>
          </p:spPr>
        </p:pic>
        <p:pic>
          <p:nvPicPr>
            <p:cNvPr id="26" name="Picture 32"/>
            <p:cNvPicPr>
              <a:picLocks noChangeAspect="1" noChangeArrowheads="1"/>
            </p:cNvPicPr>
            <p:nvPr/>
          </p:nvPicPr>
          <p:blipFill>
            <a:blip r:embed="rId3" cstate="print"/>
            <a:srcRect/>
            <a:stretch>
              <a:fillRect/>
            </a:stretch>
          </p:blipFill>
          <p:spPr bwMode="auto">
            <a:xfrm>
              <a:off x="6629400" y="5762625"/>
              <a:ext cx="304800" cy="180975"/>
            </a:xfrm>
            <a:prstGeom prst="rect">
              <a:avLst/>
            </a:prstGeom>
            <a:noFill/>
            <a:ln w="9525">
              <a:noFill/>
              <a:miter lim="800000"/>
              <a:headEnd/>
              <a:tailEnd/>
            </a:ln>
            <a:scene3d>
              <a:camera prst="orthographicFront">
                <a:rot lat="0" lon="0" rev="5400000"/>
              </a:camera>
              <a:lightRig rig="threePt" dir="t"/>
            </a:scene3d>
          </p:spPr>
        </p:pic>
        <p:pic>
          <p:nvPicPr>
            <p:cNvPr id="27" name="Picture 32"/>
            <p:cNvPicPr>
              <a:picLocks noChangeAspect="1" noChangeArrowheads="1"/>
            </p:cNvPicPr>
            <p:nvPr/>
          </p:nvPicPr>
          <p:blipFill>
            <a:blip r:embed="rId3" cstate="print"/>
            <a:srcRect/>
            <a:stretch>
              <a:fillRect/>
            </a:stretch>
          </p:blipFill>
          <p:spPr bwMode="auto">
            <a:xfrm>
              <a:off x="6629400" y="6067425"/>
              <a:ext cx="304800" cy="180975"/>
            </a:xfrm>
            <a:prstGeom prst="rect">
              <a:avLst/>
            </a:prstGeom>
            <a:noFill/>
            <a:ln w="9525">
              <a:noFill/>
              <a:miter lim="800000"/>
              <a:headEnd/>
              <a:tailEnd/>
            </a:ln>
            <a:scene3d>
              <a:camera prst="orthographicFront">
                <a:rot lat="0" lon="0" rev="5400000"/>
              </a:camera>
              <a:lightRig rig="threePt" dir="t"/>
            </a:scene3d>
          </p:spPr>
        </p:pic>
        <p:pic>
          <p:nvPicPr>
            <p:cNvPr id="28" name="Picture 32"/>
            <p:cNvPicPr>
              <a:picLocks noChangeAspect="1" noChangeArrowheads="1"/>
            </p:cNvPicPr>
            <p:nvPr/>
          </p:nvPicPr>
          <p:blipFill>
            <a:blip r:embed="rId3" cstate="print"/>
            <a:srcRect/>
            <a:stretch>
              <a:fillRect/>
            </a:stretch>
          </p:blipFill>
          <p:spPr bwMode="auto">
            <a:xfrm>
              <a:off x="6629400" y="6372225"/>
              <a:ext cx="304800" cy="180975"/>
            </a:xfrm>
            <a:prstGeom prst="rect">
              <a:avLst/>
            </a:prstGeom>
            <a:noFill/>
            <a:ln w="9525">
              <a:noFill/>
              <a:miter lim="800000"/>
              <a:headEnd/>
              <a:tailEnd/>
            </a:ln>
            <a:scene3d>
              <a:camera prst="orthographicFront">
                <a:rot lat="0" lon="0" rev="5400000"/>
              </a:camera>
              <a:lightRig rig="threePt" dir="t"/>
            </a:scene3d>
          </p:spPr>
        </p:pic>
        <p:pic>
          <p:nvPicPr>
            <p:cNvPr id="29" name="Picture 32"/>
            <p:cNvPicPr>
              <a:picLocks noChangeAspect="1" noChangeArrowheads="1"/>
            </p:cNvPicPr>
            <p:nvPr/>
          </p:nvPicPr>
          <p:blipFill>
            <a:blip r:embed="rId3" cstate="print"/>
            <a:srcRect/>
            <a:stretch>
              <a:fillRect/>
            </a:stretch>
          </p:blipFill>
          <p:spPr bwMode="auto">
            <a:xfrm>
              <a:off x="6629400" y="6629400"/>
              <a:ext cx="304800" cy="180975"/>
            </a:xfrm>
            <a:prstGeom prst="rect">
              <a:avLst/>
            </a:prstGeom>
            <a:noFill/>
            <a:ln w="9525">
              <a:noFill/>
              <a:miter lim="800000"/>
              <a:headEnd/>
              <a:tailEnd/>
            </a:ln>
            <a:scene3d>
              <a:camera prst="orthographicFront">
                <a:rot lat="0" lon="0" rev="5400000"/>
              </a:camera>
              <a:lightRig rig="threePt" dir="t"/>
            </a:scene3d>
          </p:spPr>
        </p:pic>
      </p:grpSp>
      <p:sp>
        <p:nvSpPr>
          <p:cNvPr id="2" name="Vertical Title 1"/>
          <p:cNvSpPr>
            <a:spLocks noGrp="1"/>
          </p:cNvSpPr>
          <p:nvPr>
            <p:ph type="title" orient="vert"/>
          </p:nvPr>
        </p:nvSpPr>
        <p:spPr>
          <a:xfrm>
            <a:off x="7239000" y="1600200"/>
            <a:ext cx="1905000" cy="4876800"/>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0" y="457200"/>
            <a:ext cx="6934200" cy="5791200"/>
          </a:xfrm>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Date Placeholder 62"/>
          <p:cNvSpPr>
            <a:spLocks noGrp="1"/>
          </p:cNvSpPr>
          <p:nvPr>
            <p:ph type="dt" sz="half" idx="10"/>
          </p:nvPr>
        </p:nvSpPr>
        <p:spPr/>
        <p:txBody>
          <a:bodyPr/>
          <a:lstStyle>
            <a:lvl1pPr>
              <a:defRPr/>
            </a:lvl1pPr>
          </a:lstStyle>
          <a:p>
            <a:pPr>
              <a:defRPr/>
            </a:pPr>
            <a:fld id="{E253DE7B-745C-42BE-BC43-20FB2A747D52}" type="datetime1">
              <a:rPr lang="en-US"/>
              <a:pPr>
                <a:defRPr/>
              </a:pPr>
              <a:t>1/5/2011</a:t>
            </a:fld>
            <a:endParaRPr lang="en-US" dirty="0"/>
          </a:p>
        </p:txBody>
      </p:sp>
      <p:sp>
        <p:nvSpPr>
          <p:cNvPr id="31" name="Slide Number Placeholder 63"/>
          <p:cNvSpPr>
            <a:spLocks noGrp="1"/>
          </p:cNvSpPr>
          <p:nvPr>
            <p:ph type="sldNum" sz="quarter" idx="11"/>
          </p:nvPr>
        </p:nvSpPr>
        <p:spPr/>
        <p:txBody>
          <a:bodyPr/>
          <a:lstStyle>
            <a:lvl1pPr>
              <a:defRPr/>
            </a:lvl1pPr>
          </a:lstStyle>
          <a:p>
            <a:pPr>
              <a:defRPr/>
            </a:pPr>
            <a:fld id="{5B00CDE4-46D5-40E2-8287-C94D0F6386C6}" type="slidenum">
              <a:rPr lang="en-US"/>
              <a:pPr>
                <a:defRPr/>
              </a:pPr>
              <a:t>‹#›</a:t>
            </a:fld>
            <a:endParaRPr lang="en-US"/>
          </a:p>
        </p:txBody>
      </p:sp>
      <p:sp>
        <p:nvSpPr>
          <p:cNvPr id="32" name="Footer Placeholder 64"/>
          <p:cNvSpPr>
            <a:spLocks noGrp="1"/>
          </p:cNvSpPr>
          <p:nvPr>
            <p:ph type="ftr" sz="quarter" idx="12"/>
          </p:nvPr>
        </p:nvSpPr>
        <p:spPr/>
        <p:txBody>
          <a:bodyPr/>
          <a:lstStyle>
            <a:lvl1pPr>
              <a:defRPr/>
            </a:lvl1pPr>
          </a:lstStyle>
          <a:p>
            <a:pPr>
              <a:defRPr/>
            </a:pPr>
            <a:r>
              <a:rPr lang="en-US"/>
              <a:t>Northwest Portland Area Indian Health Board</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pPr fontAlgn="base">
              <a:spcBef>
                <a:spcPct val="0"/>
              </a:spcBef>
              <a:spcAft>
                <a:spcPct val="0"/>
              </a:spcAft>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fontAlgn="base">
              <a:spcBef>
                <a:spcPct val="0"/>
              </a:spcBef>
              <a:spcAft>
                <a:spcPct val="0"/>
              </a:spcAft>
              <a:defRPr/>
            </a:pPr>
            <a:fld id="{11B48FDB-D342-4F06-80C3-CC7634C7F97A}" type="datetime1">
              <a:rPr lang="en-US" smtClean="0"/>
              <a:pPr fontAlgn="base">
                <a:spcBef>
                  <a:spcPct val="0"/>
                </a:spcBef>
                <a:spcAft>
                  <a:spcPct val="0"/>
                </a:spcAft>
                <a:defRPr/>
              </a:pPr>
              <a:t>1/5/2011</a:t>
            </a:fld>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7AD814E6-D563-43F1-AFB9-B14F28545724}" type="slidenum">
              <a:rPr lang="en-US" smtClean="0"/>
              <a:pPr fontAlgn="base">
                <a:spcBef>
                  <a:spcPct val="0"/>
                </a:spcBef>
                <a:spcAft>
                  <a:spcPct val="0"/>
                </a:spcAft>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a:off x="228600" y="304800"/>
            <a:ext cx="7391400" cy="366713"/>
          </a:xfrm>
          <a:prstGeom prst="rect">
            <a:avLst/>
          </a:prstGeom>
          <a:gradFill rotWithShape="1">
            <a:gsLst>
              <a:gs pos="0">
                <a:schemeClr val="bg1"/>
              </a:gs>
              <a:gs pos="100000">
                <a:srgbClr val="FF9900"/>
              </a:gs>
            </a:gsLst>
            <a:lin ang="0" scaled="1"/>
          </a:gradFill>
          <a:ln w="9525">
            <a:noFill/>
            <a:miter lim="800000"/>
            <a:headEnd/>
            <a:tailEnd/>
          </a:ln>
          <a:effectLst/>
        </p:spPr>
        <p:txBody>
          <a:bodyPr>
            <a:spAutoFit/>
          </a:bodyPr>
          <a:lstStyle/>
          <a:p>
            <a:pPr fontAlgn="base">
              <a:spcBef>
                <a:spcPct val="50000"/>
              </a:spcBef>
              <a:spcAft>
                <a:spcPct val="0"/>
              </a:spcAft>
              <a:defRPr/>
            </a:pPr>
            <a:endParaRPr lang="en-US">
              <a:solidFill>
                <a:srgbClr val="003300"/>
              </a:solidFill>
            </a:endParaRPr>
          </a:p>
        </p:txBody>
      </p:sp>
      <p:pic>
        <p:nvPicPr>
          <p:cNvPr id="5" name="Picture 19" descr="bike logo2"/>
          <p:cNvPicPr>
            <a:picLocks noChangeAspect="1" noChangeArrowheads="1"/>
          </p:cNvPicPr>
          <p:nvPr userDrawn="1"/>
        </p:nvPicPr>
        <p:blipFill>
          <a:blip r:embed="rId2" cstate="print"/>
          <a:srcRect/>
          <a:stretch>
            <a:fillRect/>
          </a:stretch>
        </p:blipFill>
        <p:spPr bwMode="auto">
          <a:xfrm>
            <a:off x="5381625" y="0"/>
            <a:ext cx="3757613" cy="3881438"/>
          </a:xfrm>
          <a:prstGeom prst="rect">
            <a:avLst/>
          </a:prstGeom>
          <a:noFill/>
          <a:ln w="9525">
            <a:noFill/>
            <a:miter lim="800000"/>
            <a:headEnd/>
            <a:tailEnd/>
          </a:ln>
        </p:spPr>
      </p:pic>
      <p:sp>
        <p:nvSpPr>
          <p:cNvPr id="38916" name="Rectangle 14"/>
          <p:cNvSpPr>
            <a:spLocks noGrp="1" noChangeArrowheads="1"/>
          </p:cNvSpPr>
          <p:nvPr>
            <p:ph type="ctrTitle"/>
          </p:nvPr>
        </p:nvSpPr>
        <p:spPr>
          <a:xfrm>
            <a:off x="381000" y="1371600"/>
            <a:ext cx="4876800" cy="3429000"/>
          </a:xfrm>
        </p:spPr>
        <p:txBody>
          <a:bodyPr/>
          <a:lstStyle>
            <a:lvl1pPr>
              <a:defRPr smtClean="0"/>
            </a:lvl1pPr>
          </a:lstStyle>
          <a:p>
            <a:r>
              <a:rPr lang="en-US" smtClean="0"/>
              <a:t>Click to edit Master title style</a:t>
            </a:r>
          </a:p>
        </p:txBody>
      </p:sp>
      <p:sp>
        <p:nvSpPr>
          <p:cNvPr id="38917" name="Rectangle 15"/>
          <p:cNvSpPr>
            <a:spLocks noGrp="1" noChangeArrowheads="1"/>
          </p:cNvSpPr>
          <p:nvPr>
            <p:ph type="subTitle" idx="1"/>
          </p:nvPr>
        </p:nvSpPr>
        <p:spPr>
          <a:xfrm>
            <a:off x="2514600" y="4724400"/>
            <a:ext cx="6400800" cy="1752600"/>
          </a:xfrm>
        </p:spPr>
        <p:txBody>
          <a:bodyPr/>
          <a:lstStyle>
            <a:lvl1pPr marL="0" indent="0" algn="ctr">
              <a:buFont typeface="Wingdings" pitchFamily="2" charset="2"/>
              <a:buNone/>
              <a:defRPr smtClean="0"/>
            </a:lvl1pPr>
          </a:lstStyle>
          <a:p>
            <a:r>
              <a:rPr lang="en-US" smtClean="0"/>
              <a:t>Protecting Yourself, Your Family, and Your Community</a:t>
            </a:r>
          </a:p>
        </p:txBody>
      </p:sp>
      <p:sp>
        <p:nvSpPr>
          <p:cNvPr id="6" name="Rectangle 2"/>
          <p:cNvSpPr>
            <a:spLocks noGrp="1" noChangeArrowheads="1"/>
          </p:cNvSpPr>
          <p:nvPr>
            <p:ph type="ftr" sz="quarter" idx="10"/>
          </p:nvPr>
        </p:nvSpPr>
        <p:spPr>
          <a:xfrm>
            <a:off x="3124200" y="6245225"/>
            <a:ext cx="2895600" cy="476250"/>
          </a:xfrm>
        </p:spPr>
        <p:txBody>
          <a:bodyPr/>
          <a:lstStyle>
            <a:lvl1pPr algn="ctr">
              <a:defRPr sz="1200"/>
            </a:lvl1pPr>
          </a:lstStyle>
          <a:p>
            <a:pPr>
              <a:defRPr/>
            </a:pPr>
            <a:endParaRPr lang="en-US">
              <a:solidFill>
                <a:srgbClr val="003300"/>
              </a:solidFill>
            </a:endParaRPr>
          </a:p>
        </p:txBody>
      </p:sp>
      <p:sp>
        <p:nvSpPr>
          <p:cNvPr id="7" name="Rectangle 3"/>
          <p:cNvSpPr>
            <a:spLocks noGrp="1" noChangeArrowheads="1"/>
          </p:cNvSpPr>
          <p:nvPr>
            <p:ph type="sldNum" sz="quarter" idx="11"/>
          </p:nvPr>
        </p:nvSpPr>
        <p:spPr>
          <a:xfrm>
            <a:off x="6553200" y="6245225"/>
            <a:ext cx="2133600" cy="476250"/>
          </a:xfrm>
        </p:spPr>
        <p:txBody>
          <a:bodyPr/>
          <a:lstStyle>
            <a:lvl1pPr algn="r">
              <a:defRPr sz="1200">
                <a:latin typeface="Arial Black" pitchFamily="34" charset="0"/>
              </a:defRPr>
            </a:lvl1pPr>
          </a:lstStyle>
          <a:p>
            <a:pPr>
              <a:defRPr/>
            </a:pPr>
            <a:fld id="{454BD005-EEC8-428A-8FF8-A2488D148ADC}" type="slidenum">
              <a:rPr lang="en-US">
                <a:solidFill>
                  <a:srgbClr val="003300"/>
                </a:solidFill>
              </a:rPr>
              <a:pPr>
                <a:defRPr/>
              </a:pPr>
              <a:t>‹#›</a:t>
            </a:fld>
            <a:endParaRPr lang="en-US">
              <a:solidFill>
                <a:srgbClr val="003300"/>
              </a:solidFill>
            </a:endParaRPr>
          </a:p>
        </p:txBody>
      </p:sp>
      <p:sp>
        <p:nvSpPr>
          <p:cNvPr id="8" name="Rectangle 16"/>
          <p:cNvSpPr>
            <a:spLocks noGrp="1" noChangeArrowheads="1"/>
          </p:cNvSpPr>
          <p:nvPr>
            <p:ph type="dt" sz="half" idx="12"/>
          </p:nvPr>
        </p:nvSpPr>
        <p:spPr/>
        <p:txBody>
          <a:bodyPr/>
          <a:lstStyle>
            <a:lvl1pPr>
              <a:defRPr sz="1200"/>
            </a:lvl1pPr>
          </a:lstStyle>
          <a:p>
            <a:pPr>
              <a:defRPr/>
            </a:pPr>
            <a:endParaRPr lang="en-US">
              <a:solidFill>
                <a:srgbClr val="003300"/>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33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461B727-E562-4A7B-A966-07160D76DF91}" type="slidenum">
              <a:rPr lang="en-US">
                <a:solidFill>
                  <a:srgbClr val="003300"/>
                </a:solidFill>
              </a:rPr>
              <a:pPr>
                <a:defRPr/>
              </a:pPr>
              <a:t>‹#›</a:t>
            </a:fld>
            <a:endParaRPr lang="en-US">
              <a:solidFill>
                <a:srgbClr val="0033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3300"/>
              </a:solidFill>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33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72A6A56-E7DC-404B-A759-F96CC274C407}" type="slidenum">
              <a:rPr lang="en-US">
                <a:solidFill>
                  <a:srgbClr val="003300"/>
                </a:solidFill>
              </a:rPr>
              <a:pPr>
                <a:defRPr/>
              </a:pPr>
              <a:t>‹#›</a:t>
            </a:fld>
            <a:endParaRPr lang="en-US">
              <a:solidFill>
                <a:srgbClr val="0033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3300"/>
              </a:solidFill>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33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54E783D-A30D-489E-A6E0-FFBDC2FA4321}" type="slidenum">
              <a:rPr lang="en-US">
                <a:solidFill>
                  <a:srgbClr val="003300"/>
                </a:solidFill>
              </a:rPr>
              <a:pPr>
                <a:defRPr/>
              </a:pPr>
              <a:t>‹#›</a:t>
            </a:fld>
            <a:endParaRPr lang="en-US">
              <a:solidFill>
                <a:srgbClr val="0033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3300"/>
              </a:solidFill>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33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1D41C4C-EEDA-4AF0-A08D-B5CC5B3D03BC}" type="slidenum">
              <a:rPr lang="en-US">
                <a:solidFill>
                  <a:srgbClr val="003300"/>
                </a:solidFill>
              </a:rPr>
              <a:pPr>
                <a:defRPr/>
              </a:pPr>
              <a:t>‹#›</a:t>
            </a:fld>
            <a:endParaRPr lang="en-US">
              <a:solidFill>
                <a:srgbClr val="0033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3300"/>
              </a:solidFill>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33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D73F9EBF-4E08-4A72-84B0-CC60EE6FBA0B}" type="slidenum">
              <a:rPr lang="en-US">
                <a:solidFill>
                  <a:srgbClr val="003300"/>
                </a:solidFill>
              </a:rPr>
              <a:pPr>
                <a:defRPr/>
              </a:pPr>
              <a:t>‹#›</a:t>
            </a:fld>
            <a:endParaRPr lang="en-US">
              <a:solidFill>
                <a:srgbClr val="0033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33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30480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grpSp>
        <p:nvGrpSpPr>
          <p:cNvPr id="5" name="Group 7"/>
          <p:cNvGrpSpPr>
            <a:grpSpLocks/>
          </p:cNvGrpSpPr>
          <p:nvPr userDrawn="1"/>
        </p:nvGrpSpPr>
        <p:grpSpPr bwMode="auto">
          <a:xfrm>
            <a:off x="0" y="2971800"/>
            <a:ext cx="9144000" cy="180975"/>
            <a:chOff x="0" y="816"/>
            <a:chExt cx="5760" cy="114"/>
          </a:xfrm>
        </p:grpSpPr>
        <p:pic>
          <p:nvPicPr>
            <p:cNvPr id="6" name="Picture 10"/>
            <p:cNvPicPr>
              <a:picLocks noChangeAspect="1" noChangeArrowheads="1"/>
            </p:cNvPicPr>
            <p:nvPr userDrawn="1"/>
          </p:nvPicPr>
          <p:blipFill>
            <a:blip r:embed="rId2" cstate="print"/>
            <a:srcRect/>
            <a:stretch>
              <a:fillRect/>
            </a:stretch>
          </p:blipFill>
          <p:spPr bwMode="auto">
            <a:xfrm>
              <a:off x="0" y="816"/>
              <a:ext cx="192" cy="114"/>
            </a:xfrm>
            <a:prstGeom prst="rect">
              <a:avLst/>
            </a:prstGeom>
            <a:noFill/>
            <a:ln w="9525">
              <a:noFill/>
              <a:miter lim="800000"/>
              <a:headEnd/>
              <a:tailEnd/>
            </a:ln>
          </p:spPr>
        </p:pic>
        <p:pic>
          <p:nvPicPr>
            <p:cNvPr id="7" name="Picture 11"/>
            <p:cNvPicPr>
              <a:picLocks noChangeAspect="1" noChangeArrowheads="1"/>
            </p:cNvPicPr>
            <p:nvPr userDrawn="1"/>
          </p:nvPicPr>
          <p:blipFill>
            <a:blip r:embed="rId3" cstate="print"/>
            <a:srcRect/>
            <a:stretch>
              <a:fillRect/>
            </a:stretch>
          </p:blipFill>
          <p:spPr bwMode="auto">
            <a:xfrm>
              <a:off x="192" y="816"/>
              <a:ext cx="192" cy="114"/>
            </a:xfrm>
            <a:prstGeom prst="rect">
              <a:avLst/>
            </a:prstGeom>
            <a:noFill/>
            <a:ln w="9525">
              <a:noFill/>
              <a:miter lim="800000"/>
              <a:headEnd/>
              <a:tailEnd/>
            </a:ln>
          </p:spPr>
        </p:pic>
        <p:pic>
          <p:nvPicPr>
            <p:cNvPr id="8" name="Picture 12"/>
            <p:cNvPicPr>
              <a:picLocks noChangeAspect="1" noChangeArrowheads="1"/>
            </p:cNvPicPr>
            <p:nvPr userDrawn="1"/>
          </p:nvPicPr>
          <p:blipFill>
            <a:blip r:embed="rId3" cstate="print"/>
            <a:srcRect/>
            <a:stretch>
              <a:fillRect/>
            </a:stretch>
          </p:blipFill>
          <p:spPr bwMode="auto">
            <a:xfrm>
              <a:off x="384" y="816"/>
              <a:ext cx="192" cy="114"/>
            </a:xfrm>
            <a:prstGeom prst="rect">
              <a:avLst/>
            </a:prstGeom>
            <a:noFill/>
            <a:ln w="9525">
              <a:noFill/>
              <a:miter lim="800000"/>
              <a:headEnd/>
              <a:tailEnd/>
            </a:ln>
          </p:spPr>
        </p:pic>
        <p:pic>
          <p:nvPicPr>
            <p:cNvPr id="9" name="Picture 13"/>
            <p:cNvPicPr>
              <a:picLocks noChangeAspect="1" noChangeArrowheads="1"/>
            </p:cNvPicPr>
            <p:nvPr userDrawn="1"/>
          </p:nvPicPr>
          <p:blipFill>
            <a:blip r:embed="rId3" cstate="print"/>
            <a:srcRect/>
            <a:stretch>
              <a:fillRect/>
            </a:stretch>
          </p:blipFill>
          <p:spPr bwMode="auto">
            <a:xfrm>
              <a:off x="576" y="816"/>
              <a:ext cx="192" cy="114"/>
            </a:xfrm>
            <a:prstGeom prst="rect">
              <a:avLst/>
            </a:prstGeom>
            <a:noFill/>
            <a:ln w="9525">
              <a:noFill/>
              <a:miter lim="800000"/>
              <a:headEnd/>
              <a:tailEnd/>
            </a:ln>
          </p:spPr>
        </p:pic>
        <p:pic>
          <p:nvPicPr>
            <p:cNvPr id="10" name="Picture 14"/>
            <p:cNvPicPr>
              <a:picLocks noChangeAspect="1" noChangeArrowheads="1"/>
            </p:cNvPicPr>
            <p:nvPr userDrawn="1"/>
          </p:nvPicPr>
          <p:blipFill>
            <a:blip r:embed="rId3" cstate="print"/>
            <a:srcRect/>
            <a:stretch>
              <a:fillRect/>
            </a:stretch>
          </p:blipFill>
          <p:spPr bwMode="auto">
            <a:xfrm>
              <a:off x="768" y="816"/>
              <a:ext cx="192" cy="114"/>
            </a:xfrm>
            <a:prstGeom prst="rect">
              <a:avLst/>
            </a:prstGeom>
            <a:noFill/>
            <a:ln w="9525">
              <a:noFill/>
              <a:miter lim="800000"/>
              <a:headEnd/>
              <a:tailEnd/>
            </a:ln>
          </p:spPr>
        </p:pic>
        <p:pic>
          <p:nvPicPr>
            <p:cNvPr id="11" name="Picture 15"/>
            <p:cNvPicPr>
              <a:picLocks noChangeAspect="1" noChangeArrowheads="1"/>
            </p:cNvPicPr>
            <p:nvPr userDrawn="1"/>
          </p:nvPicPr>
          <p:blipFill>
            <a:blip r:embed="rId3" cstate="print"/>
            <a:srcRect/>
            <a:stretch>
              <a:fillRect/>
            </a:stretch>
          </p:blipFill>
          <p:spPr bwMode="auto">
            <a:xfrm>
              <a:off x="960" y="816"/>
              <a:ext cx="192" cy="114"/>
            </a:xfrm>
            <a:prstGeom prst="rect">
              <a:avLst/>
            </a:prstGeom>
            <a:noFill/>
            <a:ln w="9525">
              <a:noFill/>
              <a:miter lim="800000"/>
              <a:headEnd/>
              <a:tailEnd/>
            </a:ln>
          </p:spPr>
        </p:pic>
        <p:pic>
          <p:nvPicPr>
            <p:cNvPr id="12" name="Picture 16"/>
            <p:cNvPicPr>
              <a:picLocks noChangeAspect="1" noChangeArrowheads="1"/>
            </p:cNvPicPr>
            <p:nvPr userDrawn="1"/>
          </p:nvPicPr>
          <p:blipFill>
            <a:blip r:embed="rId3" cstate="print"/>
            <a:srcRect/>
            <a:stretch>
              <a:fillRect/>
            </a:stretch>
          </p:blipFill>
          <p:spPr bwMode="auto">
            <a:xfrm>
              <a:off x="1152" y="816"/>
              <a:ext cx="192" cy="114"/>
            </a:xfrm>
            <a:prstGeom prst="rect">
              <a:avLst/>
            </a:prstGeom>
            <a:noFill/>
            <a:ln w="9525">
              <a:noFill/>
              <a:miter lim="800000"/>
              <a:headEnd/>
              <a:tailEnd/>
            </a:ln>
          </p:spPr>
        </p:pic>
        <p:pic>
          <p:nvPicPr>
            <p:cNvPr id="13" name="Picture 17"/>
            <p:cNvPicPr>
              <a:picLocks noChangeAspect="1" noChangeArrowheads="1"/>
            </p:cNvPicPr>
            <p:nvPr userDrawn="1"/>
          </p:nvPicPr>
          <p:blipFill>
            <a:blip r:embed="rId3" cstate="print"/>
            <a:srcRect/>
            <a:stretch>
              <a:fillRect/>
            </a:stretch>
          </p:blipFill>
          <p:spPr bwMode="auto">
            <a:xfrm>
              <a:off x="1344" y="816"/>
              <a:ext cx="192" cy="114"/>
            </a:xfrm>
            <a:prstGeom prst="rect">
              <a:avLst/>
            </a:prstGeom>
            <a:noFill/>
            <a:ln w="9525">
              <a:noFill/>
              <a:miter lim="800000"/>
              <a:headEnd/>
              <a:tailEnd/>
            </a:ln>
          </p:spPr>
        </p:pic>
        <p:pic>
          <p:nvPicPr>
            <p:cNvPr id="14" name="Picture 18"/>
            <p:cNvPicPr>
              <a:picLocks noChangeAspect="1" noChangeArrowheads="1"/>
            </p:cNvPicPr>
            <p:nvPr userDrawn="1"/>
          </p:nvPicPr>
          <p:blipFill>
            <a:blip r:embed="rId3" cstate="print"/>
            <a:srcRect/>
            <a:stretch>
              <a:fillRect/>
            </a:stretch>
          </p:blipFill>
          <p:spPr bwMode="auto">
            <a:xfrm>
              <a:off x="1536" y="816"/>
              <a:ext cx="192" cy="114"/>
            </a:xfrm>
            <a:prstGeom prst="rect">
              <a:avLst/>
            </a:prstGeom>
            <a:noFill/>
            <a:ln w="9525">
              <a:noFill/>
              <a:miter lim="800000"/>
              <a:headEnd/>
              <a:tailEnd/>
            </a:ln>
          </p:spPr>
        </p:pic>
        <p:pic>
          <p:nvPicPr>
            <p:cNvPr id="15" name="Picture 19"/>
            <p:cNvPicPr>
              <a:picLocks noChangeAspect="1" noChangeArrowheads="1"/>
            </p:cNvPicPr>
            <p:nvPr userDrawn="1"/>
          </p:nvPicPr>
          <p:blipFill>
            <a:blip r:embed="rId3" cstate="print"/>
            <a:srcRect/>
            <a:stretch>
              <a:fillRect/>
            </a:stretch>
          </p:blipFill>
          <p:spPr bwMode="auto">
            <a:xfrm>
              <a:off x="1728" y="816"/>
              <a:ext cx="192" cy="114"/>
            </a:xfrm>
            <a:prstGeom prst="rect">
              <a:avLst/>
            </a:prstGeom>
            <a:noFill/>
            <a:ln w="9525">
              <a:noFill/>
              <a:miter lim="800000"/>
              <a:headEnd/>
              <a:tailEnd/>
            </a:ln>
          </p:spPr>
        </p:pic>
        <p:pic>
          <p:nvPicPr>
            <p:cNvPr id="16" name="Picture 20"/>
            <p:cNvPicPr>
              <a:picLocks noChangeAspect="1" noChangeArrowheads="1"/>
            </p:cNvPicPr>
            <p:nvPr userDrawn="1"/>
          </p:nvPicPr>
          <p:blipFill>
            <a:blip r:embed="rId3" cstate="print"/>
            <a:srcRect/>
            <a:stretch>
              <a:fillRect/>
            </a:stretch>
          </p:blipFill>
          <p:spPr bwMode="auto">
            <a:xfrm>
              <a:off x="1920" y="816"/>
              <a:ext cx="192" cy="114"/>
            </a:xfrm>
            <a:prstGeom prst="rect">
              <a:avLst/>
            </a:prstGeom>
            <a:noFill/>
            <a:ln w="9525">
              <a:noFill/>
              <a:miter lim="800000"/>
              <a:headEnd/>
              <a:tailEnd/>
            </a:ln>
          </p:spPr>
        </p:pic>
        <p:pic>
          <p:nvPicPr>
            <p:cNvPr id="17" name="Picture 21"/>
            <p:cNvPicPr>
              <a:picLocks noChangeAspect="1" noChangeArrowheads="1"/>
            </p:cNvPicPr>
            <p:nvPr userDrawn="1"/>
          </p:nvPicPr>
          <p:blipFill>
            <a:blip r:embed="rId3" cstate="print"/>
            <a:srcRect/>
            <a:stretch>
              <a:fillRect/>
            </a:stretch>
          </p:blipFill>
          <p:spPr bwMode="auto">
            <a:xfrm>
              <a:off x="2112" y="816"/>
              <a:ext cx="192" cy="114"/>
            </a:xfrm>
            <a:prstGeom prst="rect">
              <a:avLst/>
            </a:prstGeom>
            <a:noFill/>
            <a:ln w="9525">
              <a:noFill/>
              <a:miter lim="800000"/>
              <a:headEnd/>
              <a:tailEnd/>
            </a:ln>
          </p:spPr>
        </p:pic>
        <p:pic>
          <p:nvPicPr>
            <p:cNvPr id="18" name="Picture 22"/>
            <p:cNvPicPr>
              <a:picLocks noChangeAspect="1" noChangeArrowheads="1"/>
            </p:cNvPicPr>
            <p:nvPr userDrawn="1"/>
          </p:nvPicPr>
          <p:blipFill>
            <a:blip r:embed="rId3" cstate="print"/>
            <a:srcRect/>
            <a:stretch>
              <a:fillRect/>
            </a:stretch>
          </p:blipFill>
          <p:spPr bwMode="auto">
            <a:xfrm>
              <a:off x="2304" y="816"/>
              <a:ext cx="192" cy="114"/>
            </a:xfrm>
            <a:prstGeom prst="rect">
              <a:avLst/>
            </a:prstGeom>
            <a:noFill/>
            <a:ln w="9525">
              <a:noFill/>
              <a:miter lim="800000"/>
              <a:headEnd/>
              <a:tailEnd/>
            </a:ln>
          </p:spPr>
        </p:pic>
        <p:pic>
          <p:nvPicPr>
            <p:cNvPr id="19" name="Picture 23"/>
            <p:cNvPicPr>
              <a:picLocks noChangeAspect="1" noChangeArrowheads="1"/>
            </p:cNvPicPr>
            <p:nvPr userDrawn="1"/>
          </p:nvPicPr>
          <p:blipFill>
            <a:blip r:embed="rId3" cstate="print"/>
            <a:srcRect/>
            <a:stretch>
              <a:fillRect/>
            </a:stretch>
          </p:blipFill>
          <p:spPr bwMode="auto">
            <a:xfrm>
              <a:off x="2496" y="816"/>
              <a:ext cx="192" cy="114"/>
            </a:xfrm>
            <a:prstGeom prst="rect">
              <a:avLst/>
            </a:prstGeom>
            <a:noFill/>
            <a:ln w="9525">
              <a:noFill/>
              <a:miter lim="800000"/>
              <a:headEnd/>
              <a:tailEnd/>
            </a:ln>
          </p:spPr>
        </p:pic>
        <p:pic>
          <p:nvPicPr>
            <p:cNvPr id="20" name="Picture 24"/>
            <p:cNvPicPr>
              <a:picLocks noChangeAspect="1" noChangeArrowheads="1"/>
            </p:cNvPicPr>
            <p:nvPr userDrawn="1"/>
          </p:nvPicPr>
          <p:blipFill>
            <a:blip r:embed="rId3" cstate="print"/>
            <a:srcRect/>
            <a:stretch>
              <a:fillRect/>
            </a:stretch>
          </p:blipFill>
          <p:spPr bwMode="auto">
            <a:xfrm>
              <a:off x="2688" y="816"/>
              <a:ext cx="192" cy="114"/>
            </a:xfrm>
            <a:prstGeom prst="rect">
              <a:avLst/>
            </a:prstGeom>
            <a:noFill/>
            <a:ln w="9525">
              <a:noFill/>
              <a:miter lim="800000"/>
              <a:headEnd/>
              <a:tailEnd/>
            </a:ln>
          </p:spPr>
        </p:pic>
        <p:pic>
          <p:nvPicPr>
            <p:cNvPr id="21" name="Picture 25"/>
            <p:cNvPicPr>
              <a:picLocks noChangeAspect="1" noChangeArrowheads="1"/>
            </p:cNvPicPr>
            <p:nvPr userDrawn="1"/>
          </p:nvPicPr>
          <p:blipFill>
            <a:blip r:embed="rId3" cstate="print"/>
            <a:srcRect/>
            <a:stretch>
              <a:fillRect/>
            </a:stretch>
          </p:blipFill>
          <p:spPr bwMode="auto">
            <a:xfrm>
              <a:off x="2880" y="816"/>
              <a:ext cx="192" cy="114"/>
            </a:xfrm>
            <a:prstGeom prst="rect">
              <a:avLst/>
            </a:prstGeom>
            <a:noFill/>
            <a:ln w="9525">
              <a:noFill/>
              <a:miter lim="800000"/>
              <a:headEnd/>
              <a:tailEnd/>
            </a:ln>
          </p:spPr>
        </p:pic>
        <p:pic>
          <p:nvPicPr>
            <p:cNvPr id="22" name="Picture 26"/>
            <p:cNvPicPr>
              <a:picLocks noChangeAspect="1" noChangeArrowheads="1"/>
            </p:cNvPicPr>
            <p:nvPr userDrawn="1"/>
          </p:nvPicPr>
          <p:blipFill>
            <a:blip r:embed="rId3" cstate="print"/>
            <a:srcRect/>
            <a:stretch>
              <a:fillRect/>
            </a:stretch>
          </p:blipFill>
          <p:spPr bwMode="auto">
            <a:xfrm>
              <a:off x="3072" y="816"/>
              <a:ext cx="192" cy="114"/>
            </a:xfrm>
            <a:prstGeom prst="rect">
              <a:avLst/>
            </a:prstGeom>
            <a:noFill/>
            <a:ln w="9525">
              <a:noFill/>
              <a:miter lim="800000"/>
              <a:headEnd/>
              <a:tailEnd/>
            </a:ln>
          </p:spPr>
        </p:pic>
        <p:pic>
          <p:nvPicPr>
            <p:cNvPr id="23" name="Picture 27"/>
            <p:cNvPicPr>
              <a:picLocks noChangeAspect="1" noChangeArrowheads="1"/>
            </p:cNvPicPr>
            <p:nvPr userDrawn="1"/>
          </p:nvPicPr>
          <p:blipFill>
            <a:blip r:embed="rId3" cstate="print"/>
            <a:srcRect/>
            <a:stretch>
              <a:fillRect/>
            </a:stretch>
          </p:blipFill>
          <p:spPr bwMode="auto">
            <a:xfrm>
              <a:off x="3264" y="816"/>
              <a:ext cx="192" cy="114"/>
            </a:xfrm>
            <a:prstGeom prst="rect">
              <a:avLst/>
            </a:prstGeom>
            <a:noFill/>
            <a:ln w="9525">
              <a:noFill/>
              <a:miter lim="800000"/>
              <a:headEnd/>
              <a:tailEnd/>
            </a:ln>
          </p:spPr>
        </p:pic>
        <p:pic>
          <p:nvPicPr>
            <p:cNvPr id="24" name="Picture 28"/>
            <p:cNvPicPr>
              <a:picLocks noChangeAspect="1" noChangeArrowheads="1"/>
            </p:cNvPicPr>
            <p:nvPr userDrawn="1"/>
          </p:nvPicPr>
          <p:blipFill>
            <a:blip r:embed="rId3" cstate="print"/>
            <a:srcRect/>
            <a:stretch>
              <a:fillRect/>
            </a:stretch>
          </p:blipFill>
          <p:spPr bwMode="auto">
            <a:xfrm>
              <a:off x="3456" y="816"/>
              <a:ext cx="192" cy="114"/>
            </a:xfrm>
            <a:prstGeom prst="rect">
              <a:avLst/>
            </a:prstGeom>
            <a:noFill/>
            <a:ln w="9525">
              <a:noFill/>
              <a:miter lim="800000"/>
              <a:headEnd/>
              <a:tailEnd/>
            </a:ln>
          </p:spPr>
        </p:pic>
        <p:pic>
          <p:nvPicPr>
            <p:cNvPr id="25" name="Picture 29"/>
            <p:cNvPicPr>
              <a:picLocks noChangeAspect="1" noChangeArrowheads="1"/>
            </p:cNvPicPr>
            <p:nvPr userDrawn="1"/>
          </p:nvPicPr>
          <p:blipFill>
            <a:blip r:embed="rId3" cstate="print"/>
            <a:srcRect/>
            <a:stretch>
              <a:fillRect/>
            </a:stretch>
          </p:blipFill>
          <p:spPr bwMode="auto">
            <a:xfrm>
              <a:off x="3648" y="816"/>
              <a:ext cx="192" cy="114"/>
            </a:xfrm>
            <a:prstGeom prst="rect">
              <a:avLst/>
            </a:prstGeom>
            <a:noFill/>
            <a:ln w="9525">
              <a:noFill/>
              <a:miter lim="800000"/>
              <a:headEnd/>
              <a:tailEnd/>
            </a:ln>
          </p:spPr>
        </p:pic>
        <p:pic>
          <p:nvPicPr>
            <p:cNvPr id="26" name="Picture 30"/>
            <p:cNvPicPr>
              <a:picLocks noChangeAspect="1" noChangeArrowheads="1"/>
            </p:cNvPicPr>
            <p:nvPr userDrawn="1"/>
          </p:nvPicPr>
          <p:blipFill>
            <a:blip r:embed="rId3" cstate="print"/>
            <a:srcRect/>
            <a:stretch>
              <a:fillRect/>
            </a:stretch>
          </p:blipFill>
          <p:spPr bwMode="auto">
            <a:xfrm>
              <a:off x="3840" y="816"/>
              <a:ext cx="192" cy="114"/>
            </a:xfrm>
            <a:prstGeom prst="rect">
              <a:avLst/>
            </a:prstGeom>
            <a:noFill/>
            <a:ln w="9525">
              <a:noFill/>
              <a:miter lim="800000"/>
              <a:headEnd/>
              <a:tailEnd/>
            </a:ln>
          </p:spPr>
        </p:pic>
        <p:pic>
          <p:nvPicPr>
            <p:cNvPr id="27" name="Picture 31"/>
            <p:cNvPicPr>
              <a:picLocks noChangeAspect="1" noChangeArrowheads="1"/>
            </p:cNvPicPr>
            <p:nvPr userDrawn="1"/>
          </p:nvPicPr>
          <p:blipFill>
            <a:blip r:embed="rId3" cstate="print"/>
            <a:srcRect/>
            <a:stretch>
              <a:fillRect/>
            </a:stretch>
          </p:blipFill>
          <p:spPr bwMode="auto">
            <a:xfrm>
              <a:off x="4032" y="816"/>
              <a:ext cx="192" cy="114"/>
            </a:xfrm>
            <a:prstGeom prst="rect">
              <a:avLst/>
            </a:prstGeom>
            <a:noFill/>
            <a:ln w="9525">
              <a:noFill/>
              <a:miter lim="800000"/>
              <a:headEnd/>
              <a:tailEnd/>
            </a:ln>
          </p:spPr>
        </p:pic>
        <p:pic>
          <p:nvPicPr>
            <p:cNvPr id="28" name="Picture 32"/>
            <p:cNvPicPr>
              <a:picLocks noChangeAspect="1" noChangeArrowheads="1"/>
            </p:cNvPicPr>
            <p:nvPr userDrawn="1"/>
          </p:nvPicPr>
          <p:blipFill>
            <a:blip r:embed="rId3" cstate="print"/>
            <a:srcRect/>
            <a:stretch>
              <a:fillRect/>
            </a:stretch>
          </p:blipFill>
          <p:spPr bwMode="auto">
            <a:xfrm>
              <a:off x="4224" y="816"/>
              <a:ext cx="192" cy="114"/>
            </a:xfrm>
            <a:prstGeom prst="rect">
              <a:avLst/>
            </a:prstGeom>
            <a:noFill/>
            <a:ln w="9525">
              <a:noFill/>
              <a:miter lim="800000"/>
              <a:headEnd/>
              <a:tailEnd/>
            </a:ln>
          </p:spPr>
        </p:pic>
        <p:pic>
          <p:nvPicPr>
            <p:cNvPr id="29" name="Picture 33"/>
            <p:cNvPicPr>
              <a:picLocks noChangeAspect="1" noChangeArrowheads="1"/>
            </p:cNvPicPr>
            <p:nvPr userDrawn="1"/>
          </p:nvPicPr>
          <p:blipFill>
            <a:blip r:embed="rId3" cstate="print"/>
            <a:srcRect/>
            <a:stretch>
              <a:fillRect/>
            </a:stretch>
          </p:blipFill>
          <p:spPr bwMode="auto">
            <a:xfrm>
              <a:off x="4416" y="816"/>
              <a:ext cx="192" cy="114"/>
            </a:xfrm>
            <a:prstGeom prst="rect">
              <a:avLst/>
            </a:prstGeom>
            <a:noFill/>
            <a:ln w="9525">
              <a:noFill/>
              <a:miter lim="800000"/>
              <a:headEnd/>
              <a:tailEnd/>
            </a:ln>
          </p:spPr>
        </p:pic>
        <p:pic>
          <p:nvPicPr>
            <p:cNvPr id="30" name="Picture 34"/>
            <p:cNvPicPr>
              <a:picLocks noChangeAspect="1" noChangeArrowheads="1"/>
            </p:cNvPicPr>
            <p:nvPr userDrawn="1"/>
          </p:nvPicPr>
          <p:blipFill>
            <a:blip r:embed="rId3" cstate="print"/>
            <a:srcRect/>
            <a:stretch>
              <a:fillRect/>
            </a:stretch>
          </p:blipFill>
          <p:spPr bwMode="auto">
            <a:xfrm>
              <a:off x="4608" y="816"/>
              <a:ext cx="192" cy="114"/>
            </a:xfrm>
            <a:prstGeom prst="rect">
              <a:avLst/>
            </a:prstGeom>
            <a:noFill/>
            <a:ln w="9525">
              <a:noFill/>
              <a:miter lim="800000"/>
              <a:headEnd/>
              <a:tailEnd/>
            </a:ln>
          </p:spPr>
        </p:pic>
        <p:pic>
          <p:nvPicPr>
            <p:cNvPr id="31" name="Picture 35"/>
            <p:cNvPicPr>
              <a:picLocks noChangeAspect="1" noChangeArrowheads="1"/>
            </p:cNvPicPr>
            <p:nvPr userDrawn="1"/>
          </p:nvPicPr>
          <p:blipFill>
            <a:blip r:embed="rId3" cstate="print"/>
            <a:srcRect/>
            <a:stretch>
              <a:fillRect/>
            </a:stretch>
          </p:blipFill>
          <p:spPr bwMode="auto">
            <a:xfrm>
              <a:off x="4800" y="816"/>
              <a:ext cx="192" cy="114"/>
            </a:xfrm>
            <a:prstGeom prst="rect">
              <a:avLst/>
            </a:prstGeom>
            <a:noFill/>
            <a:ln w="9525">
              <a:noFill/>
              <a:miter lim="800000"/>
              <a:headEnd/>
              <a:tailEnd/>
            </a:ln>
          </p:spPr>
        </p:pic>
        <p:pic>
          <p:nvPicPr>
            <p:cNvPr id="32" name="Picture 36"/>
            <p:cNvPicPr>
              <a:picLocks noChangeAspect="1" noChangeArrowheads="1"/>
            </p:cNvPicPr>
            <p:nvPr userDrawn="1"/>
          </p:nvPicPr>
          <p:blipFill>
            <a:blip r:embed="rId3" cstate="print"/>
            <a:srcRect/>
            <a:stretch>
              <a:fillRect/>
            </a:stretch>
          </p:blipFill>
          <p:spPr bwMode="auto">
            <a:xfrm>
              <a:off x="4992" y="816"/>
              <a:ext cx="192" cy="114"/>
            </a:xfrm>
            <a:prstGeom prst="rect">
              <a:avLst/>
            </a:prstGeom>
            <a:noFill/>
            <a:ln w="9525">
              <a:noFill/>
              <a:miter lim="800000"/>
              <a:headEnd/>
              <a:tailEnd/>
            </a:ln>
          </p:spPr>
        </p:pic>
        <p:pic>
          <p:nvPicPr>
            <p:cNvPr id="33" name="Picture 37"/>
            <p:cNvPicPr>
              <a:picLocks noChangeAspect="1" noChangeArrowheads="1"/>
            </p:cNvPicPr>
            <p:nvPr userDrawn="1"/>
          </p:nvPicPr>
          <p:blipFill>
            <a:blip r:embed="rId3" cstate="print"/>
            <a:srcRect/>
            <a:stretch>
              <a:fillRect/>
            </a:stretch>
          </p:blipFill>
          <p:spPr bwMode="auto">
            <a:xfrm>
              <a:off x="5184" y="816"/>
              <a:ext cx="192" cy="114"/>
            </a:xfrm>
            <a:prstGeom prst="rect">
              <a:avLst/>
            </a:prstGeom>
            <a:noFill/>
            <a:ln w="9525">
              <a:noFill/>
              <a:miter lim="800000"/>
              <a:headEnd/>
              <a:tailEnd/>
            </a:ln>
          </p:spPr>
        </p:pic>
        <p:pic>
          <p:nvPicPr>
            <p:cNvPr id="34" name="Picture 38"/>
            <p:cNvPicPr>
              <a:picLocks noChangeAspect="1" noChangeArrowheads="1"/>
            </p:cNvPicPr>
            <p:nvPr userDrawn="1"/>
          </p:nvPicPr>
          <p:blipFill>
            <a:blip r:embed="rId3" cstate="print"/>
            <a:srcRect/>
            <a:stretch>
              <a:fillRect/>
            </a:stretch>
          </p:blipFill>
          <p:spPr bwMode="auto">
            <a:xfrm>
              <a:off x="5376" y="816"/>
              <a:ext cx="192" cy="114"/>
            </a:xfrm>
            <a:prstGeom prst="rect">
              <a:avLst/>
            </a:prstGeom>
            <a:noFill/>
            <a:ln w="9525">
              <a:noFill/>
              <a:miter lim="800000"/>
              <a:headEnd/>
              <a:tailEnd/>
            </a:ln>
          </p:spPr>
        </p:pic>
        <p:pic>
          <p:nvPicPr>
            <p:cNvPr id="35" name="Picture 39"/>
            <p:cNvPicPr>
              <a:picLocks noChangeAspect="1" noChangeArrowheads="1"/>
            </p:cNvPicPr>
            <p:nvPr userDrawn="1"/>
          </p:nvPicPr>
          <p:blipFill>
            <a:blip r:embed="rId3"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762000" y="32766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1371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36"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7" name="Rectangle 36"/>
          <p:cNvSpPr>
            <a:spLocks noGrp="1" noChangeArrowheads="1"/>
          </p:cNvSpPr>
          <p:nvPr>
            <p:ph type="dt" sz="half" idx="11"/>
          </p:nvPr>
        </p:nvSpPr>
        <p:spPr/>
        <p:txBody>
          <a:bodyPr/>
          <a:lstStyle>
            <a:lvl1pPr>
              <a:defRPr smtClean="0"/>
            </a:lvl1pPr>
          </a:lstStyle>
          <a:p>
            <a:pPr>
              <a:defRPr/>
            </a:pPr>
            <a:fld id="{012E211A-6786-4A00-9DFD-985F2A575101}" type="datetime1">
              <a:rPr lang="en-US"/>
              <a:pPr>
                <a:defRPr/>
              </a:pPr>
              <a:t>1/5/2011</a:t>
            </a:fld>
            <a:endParaRPr lang="en-US" dirty="0"/>
          </a:p>
        </p:txBody>
      </p:sp>
      <p:sp>
        <p:nvSpPr>
          <p:cNvPr id="38" name="Rectangle 6"/>
          <p:cNvSpPr>
            <a:spLocks noGrp="1" noChangeArrowheads="1"/>
          </p:cNvSpPr>
          <p:nvPr>
            <p:ph type="sldNum" sz="quarter" idx="12"/>
          </p:nvPr>
        </p:nvSpPr>
        <p:spPr/>
        <p:txBody>
          <a:bodyPr/>
          <a:lstStyle>
            <a:lvl1pPr>
              <a:defRPr/>
            </a:lvl1pPr>
          </a:lstStyle>
          <a:p>
            <a:pPr>
              <a:defRPr/>
            </a:pPr>
            <a:fld id="{56E94A61-6A70-41ED-BB82-419DA022ABC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33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9131A672-FDA3-493D-B47D-95E55FC4C1B6}" type="slidenum">
              <a:rPr lang="en-US">
                <a:solidFill>
                  <a:srgbClr val="003300"/>
                </a:solidFill>
              </a:rPr>
              <a:pPr>
                <a:defRPr/>
              </a:pPr>
              <a:t>‹#›</a:t>
            </a:fld>
            <a:endParaRPr lang="en-US">
              <a:solidFill>
                <a:srgbClr val="0033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3300"/>
              </a:solidFill>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33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37BA808-6765-47A4-BAB6-B2FA23798250}" type="slidenum">
              <a:rPr lang="en-US">
                <a:solidFill>
                  <a:srgbClr val="003300"/>
                </a:solidFill>
              </a:rPr>
              <a:pPr>
                <a:defRPr/>
              </a:pPr>
              <a:t>‹#›</a:t>
            </a:fld>
            <a:endParaRPr lang="en-US">
              <a:solidFill>
                <a:srgbClr val="0033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3300"/>
              </a:solidFill>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33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A80C73D-00EB-4EDA-A003-E953BC52FAC5}" type="slidenum">
              <a:rPr lang="en-US">
                <a:solidFill>
                  <a:srgbClr val="003300"/>
                </a:solidFill>
              </a:rPr>
              <a:pPr>
                <a:defRPr/>
              </a:pPr>
              <a:t>‹#›</a:t>
            </a:fld>
            <a:endParaRPr lang="en-US">
              <a:solidFill>
                <a:srgbClr val="0033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3300"/>
              </a:solidFill>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33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4BC7EF8-3829-4CF7-9F8D-96D7E6C37246}" type="slidenum">
              <a:rPr lang="en-US">
                <a:solidFill>
                  <a:srgbClr val="003300"/>
                </a:solidFill>
              </a:rPr>
              <a:pPr>
                <a:defRPr/>
              </a:pPr>
              <a:t>‹#›</a:t>
            </a:fld>
            <a:endParaRPr lang="en-US">
              <a:solidFill>
                <a:srgbClr val="0033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3300"/>
              </a:solidFill>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33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69DAD77-F53B-4852-B46D-716E256F4B98}" type="slidenum">
              <a:rPr lang="en-US">
                <a:solidFill>
                  <a:srgbClr val="003300"/>
                </a:solidFill>
              </a:rPr>
              <a:pPr>
                <a:defRPr/>
              </a:pPr>
              <a:t>‹#›</a:t>
            </a:fld>
            <a:endParaRPr lang="en-US">
              <a:solidFill>
                <a:srgbClr val="0033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3300"/>
              </a:solidFill>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33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2D491CE-431C-410F-921C-42B6EB582875}" type="slidenum">
              <a:rPr lang="en-US">
                <a:solidFill>
                  <a:srgbClr val="003300"/>
                </a:solidFill>
              </a:rPr>
              <a:pPr>
                <a:defRPr/>
              </a:pPr>
              <a:t>‹#›</a:t>
            </a:fld>
            <a:endParaRPr lang="en-US">
              <a:solidFill>
                <a:srgbClr val="0033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3300"/>
              </a:solidFill>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021AB1-1D0B-4DB8-B67D-2915CAB7E6A8}" type="datetimeFigureOut">
              <a:rPr lang="en-US" smtClean="0">
                <a:solidFill>
                  <a:prstClr val="black">
                    <a:tint val="75000"/>
                  </a:prstClr>
                </a:solidFill>
              </a:rPr>
              <a:pPr/>
              <a:t>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DB93E-FDA2-4B6D-88E7-75CC794F1E2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21AB1-1D0B-4DB8-B67D-2915CAB7E6A8}" type="datetimeFigureOut">
              <a:rPr lang="en-US" smtClean="0">
                <a:solidFill>
                  <a:prstClr val="black">
                    <a:tint val="75000"/>
                  </a:prstClr>
                </a:solidFill>
              </a:rPr>
              <a:pPr/>
              <a:t>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DB93E-FDA2-4B6D-88E7-75CC794F1E2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021AB1-1D0B-4DB8-B67D-2915CAB7E6A8}" type="datetimeFigureOut">
              <a:rPr lang="en-US" smtClean="0">
                <a:solidFill>
                  <a:prstClr val="black">
                    <a:tint val="75000"/>
                  </a:prstClr>
                </a:solidFill>
              </a:rPr>
              <a:pPr/>
              <a:t>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DB93E-FDA2-4B6D-88E7-75CC794F1E2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021AB1-1D0B-4DB8-B67D-2915CAB7E6A8}" type="datetimeFigureOut">
              <a:rPr lang="en-US" smtClean="0">
                <a:solidFill>
                  <a:prstClr val="black">
                    <a:tint val="75000"/>
                  </a:prstClr>
                </a:solidFill>
              </a:rPr>
              <a:pPr/>
              <a:t>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DB93E-FDA2-4B6D-88E7-75CC794F1E2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7" name="Picture 8" descr="NPAIHBtransparentTEAL"/>
          <p:cNvPicPr>
            <a:picLocks noChangeAspect="1" noChangeArrowheads="1"/>
          </p:cNvPicPr>
          <p:nvPr userDrawn="1"/>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nvGrpSpPr>
          <p:cNvPr id="2" name="Group 40"/>
          <p:cNvGrpSpPr>
            <a:grpSpLocks/>
          </p:cNvGrpSpPr>
          <p:nvPr userDrawn="1"/>
        </p:nvGrpSpPr>
        <p:grpSpPr bwMode="auto">
          <a:xfrm>
            <a:off x="0" y="1295400"/>
            <a:ext cx="9144000" cy="180975"/>
            <a:chOff x="0" y="816"/>
            <a:chExt cx="5760" cy="114"/>
          </a:xfrm>
        </p:grpSpPr>
        <p:pic>
          <p:nvPicPr>
            <p:cNvPr id="9" name="Picture 10"/>
            <p:cNvPicPr>
              <a:picLocks noChangeAspect="1" noChangeArrowheads="1"/>
            </p:cNvPicPr>
            <p:nvPr userDrawn="1"/>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0" name="Picture 11"/>
            <p:cNvPicPr>
              <a:picLocks noChangeAspect="1" noChangeArrowheads="1"/>
            </p:cNvPicPr>
            <p:nvPr userDrawn="1"/>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1" name="Picture 12"/>
            <p:cNvPicPr>
              <a:picLocks noChangeAspect="1" noChangeArrowheads="1"/>
            </p:cNvPicPr>
            <p:nvPr userDrawn="1"/>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2" name="Picture 13"/>
            <p:cNvPicPr>
              <a:picLocks noChangeAspect="1" noChangeArrowheads="1"/>
            </p:cNvPicPr>
            <p:nvPr userDrawn="1"/>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3" name="Picture 14"/>
            <p:cNvPicPr>
              <a:picLocks noChangeAspect="1" noChangeArrowheads="1"/>
            </p:cNvPicPr>
            <p:nvPr userDrawn="1"/>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4" name="Picture 15"/>
            <p:cNvPicPr>
              <a:picLocks noChangeAspect="1" noChangeArrowheads="1"/>
            </p:cNvPicPr>
            <p:nvPr userDrawn="1"/>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5" name="Picture 16"/>
            <p:cNvPicPr>
              <a:picLocks noChangeAspect="1" noChangeArrowheads="1"/>
            </p:cNvPicPr>
            <p:nvPr userDrawn="1"/>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6" name="Picture 17"/>
            <p:cNvPicPr>
              <a:picLocks noChangeAspect="1" noChangeArrowheads="1"/>
            </p:cNvPicPr>
            <p:nvPr userDrawn="1"/>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7" name="Picture 18"/>
            <p:cNvPicPr>
              <a:picLocks noChangeAspect="1" noChangeArrowheads="1"/>
            </p:cNvPicPr>
            <p:nvPr userDrawn="1"/>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8" name="Picture 19"/>
            <p:cNvPicPr>
              <a:picLocks noChangeAspect="1" noChangeArrowheads="1"/>
            </p:cNvPicPr>
            <p:nvPr userDrawn="1"/>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9" name="Picture 20"/>
            <p:cNvPicPr>
              <a:picLocks noChangeAspect="1" noChangeArrowheads="1"/>
            </p:cNvPicPr>
            <p:nvPr userDrawn="1"/>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0" name="Picture 21"/>
            <p:cNvPicPr>
              <a:picLocks noChangeAspect="1" noChangeArrowheads="1"/>
            </p:cNvPicPr>
            <p:nvPr userDrawn="1"/>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1" name="Picture 22"/>
            <p:cNvPicPr>
              <a:picLocks noChangeAspect="1" noChangeArrowheads="1"/>
            </p:cNvPicPr>
            <p:nvPr userDrawn="1"/>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2" name="Picture 23"/>
            <p:cNvPicPr>
              <a:picLocks noChangeAspect="1" noChangeArrowheads="1"/>
            </p:cNvPicPr>
            <p:nvPr userDrawn="1"/>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3" name="Picture 24"/>
            <p:cNvPicPr>
              <a:picLocks noChangeAspect="1" noChangeArrowheads="1"/>
            </p:cNvPicPr>
            <p:nvPr userDrawn="1"/>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4" name="Picture 25"/>
            <p:cNvPicPr>
              <a:picLocks noChangeAspect="1" noChangeArrowheads="1"/>
            </p:cNvPicPr>
            <p:nvPr userDrawn="1"/>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5" name="Picture 26"/>
            <p:cNvPicPr>
              <a:picLocks noChangeAspect="1" noChangeArrowheads="1"/>
            </p:cNvPicPr>
            <p:nvPr userDrawn="1"/>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6" name="Picture 27"/>
            <p:cNvPicPr>
              <a:picLocks noChangeAspect="1" noChangeArrowheads="1"/>
            </p:cNvPicPr>
            <p:nvPr userDrawn="1"/>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7" name="Picture 28"/>
            <p:cNvPicPr>
              <a:picLocks noChangeAspect="1" noChangeArrowheads="1"/>
            </p:cNvPicPr>
            <p:nvPr userDrawn="1"/>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8" name="Picture 29"/>
            <p:cNvPicPr>
              <a:picLocks noChangeAspect="1" noChangeArrowheads="1"/>
            </p:cNvPicPr>
            <p:nvPr userDrawn="1"/>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9" name="Picture 30"/>
            <p:cNvPicPr>
              <a:picLocks noChangeAspect="1" noChangeArrowheads="1"/>
            </p:cNvPicPr>
            <p:nvPr userDrawn="1"/>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0" name="Picture 31"/>
            <p:cNvPicPr>
              <a:picLocks noChangeAspect="1" noChangeArrowheads="1"/>
            </p:cNvPicPr>
            <p:nvPr userDrawn="1"/>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1" name="Picture 32"/>
            <p:cNvPicPr>
              <a:picLocks noChangeAspect="1" noChangeArrowheads="1"/>
            </p:cNvPicPr>
            <p:nvPr userDrawn="1"/>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2" name="Picture 33"/>
            <p:cNvPicPr>
              <a:picLocks noChangeAspect="1" noChangeArrowheads="1"/>
            </p:cNvPicPr>
            <p:nvPr userDrawn="1"/>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3" name="Picture 34"/>
            <p:cNvPicPr>
              <a:picLocks noChangeAspect="1" noChangeArrowheads="1"/>
            </p:cNvPicPr>
            <p:nvPr userDrawn="1"/>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4" name="Picture 35"/>
            <p:cNvPicPr>
              <a:picLocks noChangeAspect="1" noChangeArrowheads="1"/>
            </p:cNvPicPr>
            <p:nvPr userDrawn="1"/>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5" name="Picture 36"/>
            <p:cNvPicPr>
              <a:picLocks noChangeAspect="1" noChangeArrowheads="1"/>
            </p:cNvPicPr>
            <p:nvPr userDrawn="1"/>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6" name="Picture 37"/>
            <p:cNvPicPr>
              <a:picLocks noChangeAspect="1" noChangeArrowheads="1"/>
            </p:cNvPicPr>
            <p:nvPr userDrawn="1"/>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7" name="Picture 38"/>
            <p:cNvPicPr>
              <a:picLocks noChangeAspect="1" noChangeArrowheads="1"/>
            </p:cNvPicPr>
            <p:nvPr userDrawn="1"/>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8" name="Picture 39"/>
            <p:cNvPicPr>
              <a:picLocks noChangeAspect="1" noChangeArrowheads="1"/>
            </p:cNvPicPr>
            <p:nvPr userDrawn="1"/>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sz="half" idx="1"/>
          </p:nvPr>
        </p:nvSpPr>
        <p:spPr>
          <a:xfrm>
            <a:off x="457200" y="1752600"/>
            <a:ext cx="4038600" cy="4648200"/>
          </a:xfrm>
        </p:spPr>
        <p:txBody>
          <a:bodyPr/>
          <a:lstStyle>
            <a:lvl1pPr>
              <a:defRPr sz="2800"/>
            </a:lvl1pPr>
            <a:lvl2pPr marL="804863" indent="-347663">
              <a:buSzPct val="85000"/>
              <a:defRPr lang="en-US" sz="2000" b="0" dirty="0" smtClean="0">
                <a:solidFill>
                  <a:schemeClr val="tx1"/>
                </a:solidFill>
                <a:latin typeface="Trebuchet MS"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648200"/>
          </a:xfrm>
        </p:spPr>
        <p:txBody>
          <a:bodyPr/>
          <a:lstStyle>
            <a:lvl1pPr>
              <a:defRPr sz="2800"/>
            </a:lvl1pPr>
            <a:lvl2pPr marL="806450" indent="-285750">
              <a:tabLst/>
              <a:defRPr lang="en-US" sz="2000" dirty="0" smtClean="0">
                <a:solidFill>
                  <a:schemeClr val="tx1"/>
                </a:solidFill>
                <a:latin typeface="Trebuchet MS" pitchFamily="34" charset="0"/>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dirty="0" smtClean="0"/>
              <a:t>Click to edit Master title style</a:t>
            </a:r>
          </a:p>
        </p:txBody>
      </p:sp>
      <p:sp>
        <p:nvSpPr>
          <p:cNvPr id="39" name="Rectangle 38"/>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0" name="Rectangle 4"/>
          <p:cNvSpPr>
            <a:spLocks noGrp="1" noChangeArrowheads="1"/>
          </p:cNvSpPr>
          <p:nvPr>
            <p:ph type="dt" sz="half" idx="11"/>
          </p:nvPr>
        </p:nvSpPr>
        <p:spPr/>
        <p:txBody>
          <a:bodyPr/>
          <a:lstStyle>
            <a:lvl1pPr>
              <a:defRPr smtClean="0"/>
            </a:lvl1pPr>
          </a:lstStyle>
          <a:p>
            <a:pPr>
              <a:defRPr/>
            </a:pPr>
            <a:fld id="{5AC637D9-8C3A-473E-831B-2861459B9A1F}" type="datetime1">
              <a:rPr lang="en-US"/>
              <a:pPr>
                <a:defRPr/>
              </a:pPr>
              <a:t>1/5/2011</a:t>
            </a:fld>
            <a:endParaRPr lang="en-US" dirty="0"/>
          </a:p>
        </p:txBody>
      </p:sp>
      <p:sp>
        <p:nvSpPr>
          <p:cNvPr id="41" name="Rectangle 6"/>
          <p:cNvSpPr>
            <a:spLocks noGrp="1" noChangeArrowheads="1"/>
          </p:cNvSpPr>
          <p:nvPr>
            <p:ph type="sldNum" sz="quarter" idx="12"/>
          </p:nvPr>
        </p:nvSpPr>
        <p:spPr/>
        <p:txBody>
          <a:bodyPr/>
          <a:lstStyle>
            <a:lvl1pPr>
              <a:defRPr/>
            </a:lvl1pPr>
          </a:lstStyle>
          <a:p>
            <a:pPr>
              <a:defRPr/>
            </a:pPr>
            <a:fld id="{D17D07E1-5BB0-4B46-9CB9-01EA6CDBCFB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021AB1-1D0B-4DB8-B67D-2915CAB7E6A8}" type="datetimeFigureOut">
              <a:rPr lang="en-US" smtClean="0">
                <a:solidFill>
                  <a:prstClr val="black">
                    <a:tint val="75000"/>
                  </a:prstClr>
                </a:solidFill>
              </a:rPr>
              <a:pPr/>
              <a:t>1/5/2011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3DB93E-FDA2-4B6D-88E7-75CC794F1E2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021AB1-1D0B-4DB8-B67D-2915CAB7E6A8}" type="datetimeFigureOut">
              <a:rPr lang="en-US" smtClean="0">
                <a:solidFill>
                  <a:prstClr val="black">
                    <a:tint val="75000"/>
                  </a:prstClr>
                </a:solidFill>
              </a:rPr>
              <a:pPr/>
              <a:t>1/5/2011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3DB93E-FDA2-4B6D-88E7-75CC794F1E2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21AB1-1D0B-4DB8-B67D-2915CAB7E6A8}" type="datetimeFigureOut">
              <a:rPr lang="en-US" smtClean="0">
                <a:solidFill>
                  <a:prstClr val="black">
                    <a:tint val="75000"/>
                  </a:prstClr>
                </a:solidFill>
              </a:rPr>
              <a:pPr/>
              <a:t>1/5/2011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3DB93E-FDA2-4B6D-88E7-75CC794F1E2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21AB1-1D0B-4DB8-B67D-2915CAB7E6A8}" type="datetimeFigureOut">
              <a:rPr lang="en-US" smtClean="0">
                <a:solidFill>
                  <a:prstClr val="black">
                    <a:tint val="75000"/>
                  </a:prstClr>
                </a:solidFill>
              </a:rPr>
              <a:pPr/>
              <a:t>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DB93E-FDA2-4B6D-88E7-75CC794F1E2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21AB1-1D0B-4DB8-B67D-2915CAB7E6A8}" type="datetimeFigureOut">
              <a:rPr lang="en-US" smtClean="0">
                <a:solidFill>
                  <a:prstClr val="black">
                    <a:tint val="75000"/>
                  </a:prstClr>
                </a:solidFill>
              </a:rPr>
              <a:pPr/>
              <a:t>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DB93E-FDA2-4B6D-88E7-75CC794F1E2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21AB1-1D0B-4DB8-B67D-2915CAB7E6A8}" type="datetimeFigureOut">
              <a:rPr lang="en-US" smtClean="0">
                <a:solidFill>
                  <a:prstClr val="black">
                    <a:tint val="75000"/>
                  </a:prstClr>
                </a:solidFill>
              </a:rPr>
              <a:pPr/>
              <a:t>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DB93E-FDA2-4B6D-88E7-75CC794F1E2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21AB1-1D0B-4DB8-B67D-2915CAB7E6A8}" type="datetimeFigureOut">
              <a:rPr lang="en-US" smtClean="0">
                <a:solidFill>
                  <a:prstClr val="black">
                    <a:tint val="75000"/>
                  </a:prstClr>
                </a:solidFill>
              </a:rPr>
              <a:pPr/>
              <a:t>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DB93E-FDA2-4B6D-88E7-75CC794F1E2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8" name="Picture 8" descr="NPAIHBtransparentTEAL"/>
          <p:cNvPicPr>
            <a:picLocks noChangeAspect="1" noChangeArrowheads="1"/>
          </p:cNvPicPr>
          <p:nvPr userDrawn="1"/>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nvGrpSpPr>
          <p:cNvPr id="2" name="Group 40"/>
          <p:cNvGrpSpPr>
            <a:grpSpLocks/>
          </p:cNvGrpSpPr>
          <p:nvPr userDrawn="1"/>
        </p:nvGrpSpPr>
        <p:grpSpPr bwMode="auto">
          <a:xfrm>
            <a:off x="0" y="1295400"/>
            <a:ext cx="9144000" cy="180975"/>
            <a:chOff x="0" y="816"/>
            <a:chExt cx="5760" cy="114"/>
          </a:xfrm>
        </p:grpSpPr>
        <p:pic>
          <p:nvPicPr>
            <p:cNvPr id="10" name="Picture 10"/>
            <p:cNvPicPr>
              <a:picLocks noChangeAspect="1" noChangeArrowheads="1"/>
            </p:cNvPicPr>
            <p:nvPr userDrawn="1"/>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2" name="Picture 11"/>
            <p:cNvPicPr>
              <a:picLocks noChangeAspect="1" noChangeArrowheads="1"/>
            </p:cNvPicPr>
            <p:nvPr userDrawn="1"/>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3" name="Picture 12"/>
            <p:cNvPicPr>
              <a:picLocks noChangeAspect="1" noChangeArrowheads="1"/>
            </p:cNvPicPr>
            <p:nvPr userDrawn="1"/>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4" name="Picture 13"/>
            <p:cNvPicPr>
              <a:picLocks noChangeAspect="1" noChangeArrowheads="1"/>
            </p:cNvPicPr>
            <p:nvPr userDrawn="1"/>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5" name="Picture 14"/>
            <p:cNvPicPr>
              <a:picLocks noChangeAspect="1" noChangeArrowheads="1"/>
            </p:cNvPicPr>
            <p:nvPr userDrawn="1"/>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6" name="Picture 15"/>
            <p:cNvPicPr>
              <a:picLocks noChangeAspect="1" noChangeArrowheads="1"/>
            </p:cNvPicPr>
            <p:nvPr userDrawn="1"/>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7" name="Picture 16"/>
            <p:cNvPicPr>
              <a:picLocks noChangeAspect="1" noChangeArrowheads="1"/>
            </p:cNvPicPr>
            <p:nvPr userDrawn="1"/>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8" name="Picture 17"/>
            <p:cNvPicPr>
              <a:picLocks noChangeAspect="1" noChangeArrowheads="1"/>
            </p:cNvPicPr>
            <p:nvPr userDrawn="1"/>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9" name="Picture 18"/>
            <p:cNvPicPr>
              <a:picLocks noChangeAspect="1" noChangeArrowheads="1"/>
            </p:cNvPicPr>
            <p:nvPr userDrawn="1"/>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20" name="Picture 19"/>
            <p:cNvPicPr>
              <a:picLocks noChangeAspect="1" noChangeArrowheads="1"/>
            </p:cNvPicPr>
            <p:nvPr userDrawn="1"/>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1" name="Picture 20"/>
            <p:cNvPicPr>
              <a:picLocks noChangeAspect="1" noChangeArrowheads="1"/>
            </p:cNvPicPr>
            <p:nvPr userDrawn="1"/>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2" name="Picture 21"/>
            <p:cNvPicPr>
              <a:picLocks noChangeAspect="1" noChangeArrowheads="1"/>
            </p:cNvPicPr>
            <p:nvPr userDrawn="1"/>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3" name="Picture 22"/>
            <p:cNvPicPr>
              <a:picLocks noChangeAspect="1" noChangeArrowheads="1"/>
            </p:cNvPicPr>
            <p:nvPr userDrawn="1"/>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4" name="Picture 23"/>
            <p:cNvPicPr>
              <a:picLocks noChangeAspect="1" noChangeArrowheads="1"/>
            </p:cNvPicPr>
            <p:nvPr userDrawn="1"/>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5" name="Picture 24"/>
            <p:cNvPicPr>
              <a:picLocks noChangeAspect="1" noChangeArrowheads="1"/>
            </p:cNvPicPr>
            <p:nvPr userDrawn="1"/>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6" name="Picture 25"/>
            <p:cNvPicPr>
              <a:picLocks noChangeAspect="1" noChangeArrowheads="1"/>
            </p:cNvPicPr>
            <p:nvPr userDrawn="1"/>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7" name="Picture 26"/>
            <p:cNvPicPr>
              <a:picLocks noChangeAspect="1" noChangeArrowheads="1"/>
            </p:cNvPicPr>
            <p:nvPr userDrawn="1"/>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8" name="Picture 27"/>
            <p:cNvPicPr>
              <a:picLocks noChangeAspect="1" noChangeArrowheads="1"/>
            </p:cNvPicPr>
            <p:nvPr userDrawn="1"/>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9" name="Picture 28"/>
            <p:cNvPicPr>
              <a:picLocks noChangeAspect="1" noChangeArrowheads="1"/>
            </p:cNvPicPr>
            <p:nvPr userDrawn="1"/>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30" name="Picture 29"/>
            <p:cNvPicPr>
              <a:picLocks noChangeAspect="1" noChangeArrowheads="1"/>
            </p:cNvPicPr>
            <p:nvPr userDrawn="1"/>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1" name="Picture 30"/>
            <p:cNvPicPr>
              <a:picLocks noChangeAspect="1" noChangeArrowheads="1"/>
            </p:cNvPicPr>
            <p:nvPr userDrawn="1"/>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2" name="Picture 31"/>
            <p:cNvPicPr>
              <a:picLocks noChangeAspect="1" noChangeArrowheads="1"/>
            </p:cNvPicPr>
            <p:nvPr userDrawn="1"/>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3" name="Picture 32"/>
            <p:cNvPicPr>
              <a:picLocks noChangeAspect="1" noChangeArrowheads="1"/>
            </p:cNvPicPr>
            <p:nvPr userDrawn="1"/>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4" name="Picture 33"/>
            <p:cNvPicPr>
              <a:picLocks noChangeAspect="1" noChangeArrowheads="1"/>
            </p:cNvPicPr>
            <p:nvPr userDrawn="1"/>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5" name="Picture 34"/>
            <p:cNvPicPr>
              <a:picLocks noChangeAspect="1" noChangeArrowheads="1"/>
            </p:cNvPicPr>
            <p:nvPr userDrawn="1"/>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6" name="Picture 35"/>
            <p:cNvPicPr>
              <a:picLocks noChangeAspect="1" noChangeArrowheads="1"/>
            </p:cNvPicPr>
            <p:nvPr userDrawn="1"/>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7" name="Picture 36"/>
            <p:cNvPicPr>
              <a:picLocks noChangeAspect="1" noChangeArrowheads="1"/>
            </p:cNvPicPr>
            <p:nvPr userDrawn="1"/>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8" name="Picture 37"/>
            <p:cNvPicPr>
              <a:picLocks noChangeAspect="1" noChangeArrowheads="1"/>
            </p:cNvPicPr>
            <p:nvPr userDrawn="1"/>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9" name="Picture 38"/>
            <p:cNvPicPr>
              <a:picLocks noChangeAspect="1" noChangeArrowheads="1"/>
            </p:cNvPicPr>
            <p:nvPr userDrawn="1"/>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40" name="Picture 39"/>
            <p:cNvPicPr>
              <a:picLocks noChangeAspect="1" noChangeArrowheads="1"/>
            </p:cNvPicPr>
            <p:nvPr userDrawn="1"/>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Text Placeholder 2"/>
          <p:cNvSpPr>
            <a:spLocks noGrp="1"/>
          </p:cNvSpPr>
          <p:nvPr>
            <p:ph type="body" idx="1"/>
          </p:nvPr>
        </p:nvSpPr>
        <p:spPr>
          <a:xfrm>
            <a:off x="457200" y="15240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4040188" cy="3962400"/>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240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38399"/>
            <a:ext cx="4041775" cy="3962401"/>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1371600" y="76200"/>
            <a:ext cx="7315200" cy="1143000"/>
          </a:xfrm>
        </p:spPr>
        <p:txBody>
          <a:bodyPr/>
          <a:lstStyle/>
          <a:p>
            <a:r>
              <a:rPr lang="en-US" dirty="0" smtClean="0"/>
              <a:t>Click to edit Master title style</a:t>
            </a:r>
            <a:endParaRPr lang="en-US" dirty="0"/>
          </a:p>
        </p:txBody>
      </p:sp>
      <p:sp>
        <p:nvSpPr>
          <p:cNvPr id="4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2" name="Rectangle 4"/>
          <p:cNvSpPr>
            <a:spLocks noGrp="1" noChangeArrowheads="1"/>
          </p:cNvSpPr>
          <p:nvPr>
            <p:ph type="dt" sz="half" idx="11"/>
          </p:nvPr>
        </p:nvSpPr>
        <p:spPr/>
        <p:txBody>
          <a:bodyPr/>
          <a:lstStyle>
            <a:lvl1pPr>
              <a:defRPr smtClean="0"/>
            </a:lvl1pPr>
          </a:lstStyle>
          <a:p>
            <a:pPr>
              <a:defRPr/>
            </a:pPr>
            <a:fld id="{B4BBC4EA-7367-4247-B96A-6015A500045C}" type="datetime1">
              <a:rPr lang="en-US"/>
              <a:pPr>
                <a:defRPr/>
              </a:pPr>
              <a:t>1/5/2011</a:t>
            </a:fld>
            <a:endParaRPr lang="en-US" dirty="0"/>
          </a:p>
        </p:txBody>
      </p:sp>
      <p:sp>
        <p:nvSpPr>
          <p:cNvPr id="43" name="Rectangle 6"/>
          <p:cNvSpPr>
            <a:spLocks noGrp="1" noChangeArrowheads="1"/>
          </p:cNvSpPr>
          <p:nvPr>
            <p:ph type="sldNum" sz="quarter" idx="12"/>
          </p:nvPr>
        </p:nvSpPr>
        <p:spPr/>
        <p:txBody>
          <a:bodyPr/>
          <a:lstStyle>
            <a:lvl1pPr>
              <a:defRPr/>
            </a:lvl1pPr>
          </a:lstStyle>
          <a:p>
            <a:pPr>
              <a:defRPr/>
            </a:pPr>
            <a:fld id="{CA7FC1D2-83F2-4AD3-983C-95E5F72A68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39"/>
          <p:cNvGrpSpPr>
            <a:grpSpLocks/>
          </p:cNvGrpSpPr>
          <p:nvPr userDrawn="1"/>
        </p:nvGrpSpPr>
        <p:grpSpPr bwMode="auto">
          <a:xfrm>
            <a:off x="0" y="0"/>
            <a:ext cx="9144000" cy="1476375"/>
            <a:chOff x="0" y="0"/>
            <a:chExt cx="9144000" cy="1476375"/>
          </a:xfrm>
        </p:grpSpPr>
        <p:grpSp>
          <p:nvGrpSpPr>
            <p:cNvPr id="3" name="Group 7"/>
            <p:cNvGrpSpPr>
              <a:grpSpLocks/>
            </p:cNvGrpSpPr>
            <p:nvPr userDrawn="1"/>
          </p:nvGrpSpPr>
          <p:grpSpPr bwMode="auto">
            <a:xfrm>
              <a:off x="0" y="0"/>
              <a:ext cx="9144000" cy="1295400"/>
              <a:chOff x="0" y="0"/>
              <a:chExt cx="9144000" cy="1295400"/>
            </a:xfrm>
          </p:grpSpPr>
          <p:sp>
            <p:nvSpPr>
              <p:cNvPr id="35" name="Rectangle 7"/>
              <p:cNvSpPr>
                <a:spLocks noChangeArrowheads="1"/>
              </p:cNvSpPr>
              <p:nvPr userDrawn="1"/>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36" name="Picture 8" descr="NPAIHBtransparentTEAL"/>
              <p:cNvPicPr>
                <a:picLocks noChangeAspect="1" noChangeArrowheads="1"/>
              </p:cNvPicPr>
              <p:nvPr userDrawn="1"/>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grpSp>
          <p:nvGrpSpPr>
            <p:cNvPr id="4" name="Group 40"/>
            <p:cNvGrpSpPr>
              <a:grpSpLocks/>
            </p:cNvGrpSpPr>
            <p:nvPr userDrawn="1"/>
          </p:nvGrpSpPr>
          <p:grpSpPr bwMode="auto">
            <a:xfrm>
              <a:off x="0" y="1295400"/>
              <a:ext cx="9144000" cy="180975"/>
              <a:chOff x="0" y="816"/>
              <a:chExt cx="5760" cy="114"/>
            </a:xfrm>
          </p:grpSpPr>
          <p:pic>
            <p:nvPicPr>
              <p:cNvPr id="5" name="Picture 10"/>
              <p:cNvPicPr>
                <a:picLocks noChangeAspect="1" noChangeArrowheads="1"/>
              </p:cNvPicPr>
              <p:nvPr userDrawn="1"/>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6" name="Picture 11"/>
              <p:cNvPicPr>
                <a:picLocks noChangeAspect="1" noChangeArrowheads="1"/>
              </p:cNvPicPr>
              <p:nvPr userDrawn="1"/>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7" name="Picture 12"/>
              <p:cNvPicPr>
                <a:picLocks noChangeAspect="1" noChangeArrowheads="1"/>
              </p:cNvPicPr>
              <p:nvPr userDrawn="1"/>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8" name="Picture 13"/>
              <p:cNvPicPr>
                <a:picLocks noChangeAspect="1" noChangeArrowheads="1"/>
              </p:cNvPicPr>
              <p:nvPr userDrawn="1"/>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9" name="Picture 14"/>
              <p:cNvPicPr>
                <a:picLocks noChangeAspect="1" noChangeArrowheads="1"/>
              </p:cNvPicPr>
              <p:nvPr userDrawn="1"/>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0" name="Picture 15"/>
              <p:cNvPicPr>
                <a:picLocks noChangeAspect="1" noChangeArrowheads="1"/>
              </p:cNvPicPr>
              <p:nvPr userDrawn="1"/>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1" name="Picture 16"/>
              <p:cNvPicPr>
                <a:picLocks noChangeAspect="1" noChangeArrowheads="1"/>
              </p:cNvPicPr>
              <p:nvPr userDrawn="1"/>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2" name="Picture 17"/>
              <p:cNvPicPr>
                <a:picLocks noChangeAspect="1" noChangeArrowheads="1"/>
              </p:cNvPicPr>
              <p:nvPr userDrawn="1"/>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3" name="Picture 18"/>
              <p:cNvPicPr>
                <a:picLocks noChangeAspect="1" noChangeArrowheads="1"/>
              </p:cNvPicPr>
              <p:nvPr userDrawn="1"/>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4" name="Picture 19"/>
              <p:cNvPicPr>
                <a:picLocks noChangeAspect="1" noChangeArrowheads="1"/>
              </p:cNvPicPr>
              <p:nvPr userDrawn="1"/>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5" name="Picture 20"/>
              <p:cNvPicPr>
                <a:picLocks noChangeAspect="1" noChangeArrowheads="1"/>
              </p:cNvPicPr>
              <p:nvPr userDrawn="1"/>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6" name="Picture 21"/>
              <p:cNvPicPr>
                <a:picLocks noChangeAspect="1" noChangeArrowheads="1"/>
              </p:cNvPicPr>
              <p:nvPr userDrawn="1"/>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17" name="Picture 22"/>
              <p:cNvPicPr>
                <a:picLocks noChangeAspect="1" noChangeArrowheads="1"/>
              </p:cNvPicPr>
              <p:nvPr userDrawn="1"/>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18" name="Picture 23"/>
              <p:cNvPicPr>
                <a:picLocks noChangeAspect="1" noChangeArrowheads="1"/>
              </p:cNvPicPr>
              <p:nvPr userDrawn="1"/>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19" name="Picture 24"/>
              <p:cNvPicPr>
                <a:picLocks noChangeAspect="1" noChangeArrowheads="1"/>
              </p:cNvPicPr>
              <p:nvPr userDrawn="1"/>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0" name="Picture 25"/>
              <p:cNvPicPr>
                <a:picLocks noChangeAspect="1" noChangeArrowheads="1"/>
              </p:cNvPicPr>
              <p:nvPr userDrawn="1"/>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1" name="Picture 26"/>
              <p:cNvPicPr>
                <a:picLocks noChangeAspect="1" noChangeArrowheads="1"/>
              </p:cNvPicPr>
              <p:nvPr userDrawn="1"/>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2" name="Picture 27"/>
              <p:cNvPicPr>
                <a:picLocks noChangeAspect="1" noChangeArrowheads="1"/>
              </p:cNvPicPr>
              <p:nvPr userDrawn="1"/>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3" name="Picture 28"/>
              <p:cNvPicPr>
                <a:picLocks noChangeAspect="1" noChangeArrowheads="1"/>
              </p:cNvPicPr>
              <p:nvPr userDrawn="1"/>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4" name="Picture 29"/>
              <p:cNvPicPr>
                <a:picLocks noChangeAspect="1" noChangeArrowheads="1"/>
              </p:cNvPicPr>
              <p:nvPr userDrawn="1"/>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5" name="Picture 30"/>
              <p:cNvPicPr>
                <a:picLocks noChangeAspect="1" noChangeArrowheads="1"/>
              </p:cNvPicPr>
              <p:nvPr userDrawn="1"/>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6" name="Picture 31"/>
              <p:cNvPicPr>
                <a:picLocks noChangeAspect="1" noChangeArrowheads="1"/>
              </p:cNvPicPr>
              <p:nvPr userDrawn="1"/>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27" name="Picture 32"/>
              <p:cNvPicPr>
                <a:picLocks noChangeAspect="1" noChangeArrowheads="1"/>
              </p:cNvPicPr>
              <p:nvPr userDrawn="1"/>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28" name="Picture 33"/>
              <p:cNvPicPr>
                <a:picLocks noChangeAspect="1" noChangeArrowheads="1"/>
              </p:cNvPicPr>
              <p:nvPr userDrawn="1"/>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29" name="Picture 34"/>
              <p:cNvPicPr>
                <a:picLocks noChangeAspect="1" noChangeArrowheads="1"/>
              </p:cNvPicPr>
              <p:nvPr userDrawn="1"/>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0" name="Picture 35"/>
              <p:cNvPicPr>
                <a:picLocks noChangeAspect="1" noChangeArrowheads="1"/>
              </p:cNvPicPr>
              <p:nvPr userDrawn="1"/>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1" name="Picture 36"/>
              <p:cNvPicPr>
                <a:picLocks noChangeAspect="1" noChangeArrowheads="1"/>
              </p:cNvPicPr>
              <p:nvPr userDrawn="1"/>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2" name="Picture 37"/>
              <p:cNvPicPr>
                <a:picLocks noChangeAspect="1" noChangeArrowheads="1"/>
              </p:cNvPicPr>
              <p:nvPr userDrawn="1"/>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3" name="Picture 38"/>
              <p:cNvPicPr>
                <a:picLocks noChangeAspect="1" noChangeArrowheads="1"/>
              </p:cNvPicPr>
              <p:nvPr userDrawn="1"/>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4" name="Picture 39"/>
              <p:cNvPicPr>
                <a:picLocks noChangeAspect="1" noChangeArrowheads="1"/>
              </p:cNvPicPr>
              <p:nvPr userDrawn="1"/>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sp>
        <p:nvSpPr>
          <p:cNvPr id="37" name="Rectangle 2"/>
          <p:cNvSpPr txBox="1">
            <a:spLocks noChangeArrowheads="1"/>
          </p:cNvSpPr>
          <p:nvPr userDrawn="1"/>
        </p:nvSpPr>
        <p:spPr bwMode="auto">
          <a:xfrm>
            <a:off x="1371600" y="76200"/>
            <a:ext cx="7315200" cy="1143000"/>
          </a:xfrm>
          <a:prstGeom prst="rect">
            <a:avLst/>
          </a:prstGeom>
          <a:noFill/>
          <a:ln w="9525">
            <a:noFill/>
            <a:miter lim="800000"/>
            <a:headEnd/>
            <a:tailEnd/>
          </a:ln>
        </p:spPr>
        <p:txBody>
          <a:bodyPr anchor="ctr"/>
          <a:lstStyle>
            <a:lvl1pPr algn="l">
              <a:defRPr/>
            </a:lvl1pPr>
          </a:lstStyle>
          <a:p>
            <a:pPr eaLnBrk="0" fontAlgn="base" hangingPunct="0">
              <a:spcBef>
                <a:spcPct val="0"/>
              </a:spcBef>
              <a:spcAft>
                <a:spcPct val="0"/>
              </a:spcAft>
              <a:defRPr/>
            </a:pPr>
            <a:r>
              <a:rPr lang="en-US" sz="4000" kern="0" dirty="0" smtClean="0">
                <a:solidFill>
                  <a:srgbClr val="990000"/>
                </a:solidFill>
                <a:latin typeface="Georgia" pitchFamily="18" charset="0"/>
              </a:rPr>
              <a:t>Click to edit Master title style</a:t>
            </a:r>
          </a:p>
        </p:txBody>
      </p:sp>
      <p:sp>
        <p:nvSpPr>
          <p:cNvPr id="38" name="Rectangle 5"/>
          <p:cNvSpPr>
            <a:spLocks noGrp="1" noChangeArrowheads="1"/>
          </p:cNvSpPr>
          <p:nvPr>
            <p:ph type="ftr" sz="quarter" idx="10"/>
          </p:nvPr>
        </p:nvSpPr>
        <p:spPr/>
        <p:txBody>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39" name="Rectangle 38"/>
          <p:cNvSpPr>
            <a:spLocks noGrp="1" noChangeArrowheads="1"/>
          </p:cNvSpPr>
          <p:nvPr>
            <p:ph type="dt" sz="half" idx="11"/>
          </p:nvPr>
        </p:nvSpPr>
        <p:spPr/>
        <p:txBody>
          <a:bodyPr/>
          <a:lstStyle>
            <a:lvl1pPr>
              <a:defRPr sz="1200" smtClean="0">
                <a:solidFill>
                  <a:srgbClr val="800000"/>
                </a:solidFill>
                <a:latin typeface="Gill Sans MT" pitchFamily="34" charset="0"/>
              </a:defRPr>
            </a:lvl1pPr>
          </a:lstStyle>
          <a:p>
            <a:pPr>
              <a:defRPr/>
            </a:pPr>
            <a:fld id="{6F5AC099-3058-43E8-9152-B9E6CB0C8347}" type="datetime1">
              <a:rPr lang="en-US"/>
              <a:pPr>
                <a:defRPr/>
              </a:pPr>
              <a:t>1/5/2011</a:t>
            </a:fld>
            <a:endParaRPr lang="en-US" dirty="0"/>
          </a:p>
        </p:txBody>
      </p:sp>
      <p:sp>
        <p:nvSpPr>
          <p:cNvPr id="40" name="Rectangle 6"/>
          <p:cNvSpPr>
            <a:spLocks noGrp="1" noChangeArrowheads="1"/>
          </p:cNvSpPr>
          <p:nvPr>
            <p:ph type="sldNum" sz="quarter" idx="12"/>
          </p:nvPr>
        </p:nvSpPr>
        <p:spPr/>
        <p:txBody>
          <a:bodyPr/>
          <a:lstStyle>
            <a:lvl1pPr algn="r">
              <a:defRPr sz="1200">
                <a:solidFill>
                  <a:srgbClr val="800000"/>
                </a:solidFill>
                <a:latin typeface="Georgia" pitchFamily="18" charset="0"/>
              </a:defRPr>
            </a:lvl1pPr>
          </a:lstStyle>
          <a:p>
            <a:pPr>
              <a:defRPr/>
            </a:pPr>
            <a:fld id="{6BE21876-EDBF-4C05-ADFD-B1A352FB65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6" name="Group 38"/>
          <p:cNvGrpSpPr>
            <a:grpSpLocks/>
          </p:cNvGrpSpPr>
          <p:nvPr userDrawn="1"/>
        </p:nvGrpSpPr>
        <p:grpSpPr bwMode="auto">
          <a:xfrm>
            <a:off x="0" y="0"/>
            <a:ext cx="9144000" cy="609600"/>
            <a:chOff x="0" y="0"/>
            <a:chExt cx="9144000" cy="609600"/>
          </a:xfrm>
        </p:grpSpPr>
        <p:sp>
          <p:nvSpPr>
            <p:cNvPr id="7" name="Rectangle 7"/>
            <p:cNvSpPr>
              <a:spLocks noChangeArrowheads="1"/>
            </p:cNvSpPr>
            <p:nvPr userDrawn="1"/>
          </p:nvSpPr>
          <p:spPr bwMode="auto">
            <a:xfrm>
              <a:off x="0" y="0"/>
              <a:ext cx="9144000" cy="6096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8" name="Picture 8" descr="NPAIHBtransparentTEAL"/>
            <p:cNvPicPr>
              <a:picLocks noChangeAspect="1" noChangeArrowheads="1"/>
            </p:cNvPicPr>
            <p:nvPr userDrawn="1"/>
          </p:nvPicPr>
          <p:blipFill>
            <a:blip r:embed="rId2" cstate="print"/>
            <a:srcRect/>
            <a:stretch>
              <a:fillRect/>
            </a:stretch>
          </p:blipFill>
          <p:spPr bwMode="auto">
            <a:xfrm>
              <a:off x="0" y="0"/>
              <a:ext cx="685800" cy="575072"/>
            </a:xfrm>
            <a:prstGeom prst="rect">
              <a:avLst/>
            </a:prstGeom>
            <a:noFill/>
            <a:ln w="9525">
              <a:noFill/>
              <a:miter lim="800000"/>
              <a:headEnd/>
              <a:tailEnd/>
            </a:ln>
          </p:spPr>
        </p:pic>
      </p:grpSp>
      <p:grpSp>
        <p:nvGrpSpPr>
          <p:cNvPr id="9" name="Group 40"/>
          <p:cNvGrpSpPr>
            <a:grpSpLocks/>
          </p:cNvGrpSpPr>
          <p:nvPr userDrawn="1"/>
        </p:nvGrpSpPr>
        <p:grpSpPr bwMode="auto">
          <a:xfrm>
            <a:off x="0" y="533400"/>
            <a:ext cx="9144000" cy="180975"/>
            <a:chOff x="0" y="816"/>
            <a:chExt cx="5760" cy="114"/>
          </a:xfrm>
        </p:grpSpPr>
        <p:pic>
          <p:nvPicPr>
            <p:cNvPr id="10" name="Picture 10"/>
            <p:cNvPicPr>
              <a:picLocks noChangeAspect="1" noChangeArrowheads="1"/>
            </p:cNvPicPr>
            <p:nvPr userDrawn="1"/>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userDrawn="1"/>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userDrawn="1"/>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userDrawn="1"/>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userDrawn="1"/>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userDrawn="1"/>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userDrawn="1"/>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userDrawn="1"/>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userDrawn="1"/>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userDrawn="1"/>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userDrawn="1"/>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userDrawn="1"/>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userDrawn="1"/>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userDrawn="1"/>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userDrawn="1"/>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userDrawn="1"/>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userDrawn="1"/>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userDrawn="1"/>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userDrawn="1"/>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userDrawn="1"/>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userDrawn="1"/>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userDrawn="1"/>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userDrawn="1"/>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userDrawn="1"/>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userDrawn="1"/>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userDrawn="1"/>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userDrawn="1"/>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userDrawn="1"/>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userDrawn="1"/>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userDrawn="1"/>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nvGrpSpPr>
          <p:cNvPr id="40" name="Group 40"/>
          <p:cNvGrpSpPr>
            <a:grpSpLocks/>
          </p:cNvGrpSpPr>
          <p:nvPr userDrawn="1"/>
        </p:nvGrpSpPr>
        <p:grpSpPr bwMode="auto">
          <a:xfrm>
            <a:off x="0" y="6248400"/>
            <a:ext cx="9144000" cy="180975"/>
            <a:chOff x="0" y="816"/>
            <a:chExt cx="5760" cy="114"/>
          </a:xfrm>
        </p:grpSpPr>
        <p:pic>
          <p:nvPicPr>
            <p:cNvPr id="41" name="Picture 10"/>
            <p:cNvPicPr>
              <a:picLocks noChangeAspect="1" noChangeArrowheads="1"/>
            </p:cNvPicPr>
            <p:nvPr userDrawn="1"/>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userDrawn="1"/>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userDrawn="1"/>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userDrawn="1"/>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userDrawn="1"/>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userDrawn="1"/>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userDrawn="1"/>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userDrawn="1"/>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userDrawn="1"/>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userDrawn="1"/>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userDrawn="1"/>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userDrawn="1"/>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userDrawn="1"/>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userDrawn="1"/>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userDrawn="1"/>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userDrawn="1"/>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userDrawn="1"/>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userDrawn="1"/>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userDrawn="1"/>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userDrawn="1"/>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userDrawn="1"/>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userDrawn="1"/>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userDrawn="1"/>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userDrawn="1"/>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userDrawn="1"/>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userDrawn="1"/>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userDrawn="1"/>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userDrawn="1"/>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userDrawn="1"/>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userDrawn="1"/>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0"/>
            <a:ext cx="5111750" cy="5562600"/>
          </a:xfrm>
        </p:spPr>
        <p:txBody>
          <a:bodyPr/>
          <a:lstStyle>
            <a:lvl1pPr>
              <a:defRPr sz="3200"/>
            </a:lvl1pPr>
            <a:lvl2pPr marL="914400" indent="-457200">
              <a:buSzPct val="85000"/>
              <a:defRPr sz="2800"/>
            </a:lvl2pPr>
            <a:lvl3pPr marL="1262063" indent="-347663">
              <a:defRPr sz="2400"/>
            </a:lvl3pPr>
            <a:lvl4pPr marL="1719263" indent="-347663">
              <a:defRPr sz="2000"/>
            </a:lvl4pPr>
            <a:lvl5pPr marL="2176463" indent="-347663">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smtClean="0"/>
            </a:lvl1pPr>
          </a:lstStyle>
          <a:p>
            <a:pPr>
              <a:defRPr/>
            </a:pPr>
            <a:fld id="{B05B6296-5D43-4C4C-AB6C-F083718BC845}" type="datetime1">
              <a:rPr lang="en-US"/>
              <a:pPr>
                <a:defRPr/>
              </a:pPr>
              <a:t>1/5/2011</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673ABC90-D0B9-4443-AAF4-9FAF74F403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3" name="Group 38"/>
          <p:cNvGrpSpPr>
            <a:grpSpLocks/>
          </p:cNvGrpSpPr>
          <p:nvPr userDrawn="1"/>
        </p:nvGrpSpPr>
        <p:grpSpPr bwMode="auto">
          <a:xfrm>
            <a:off x="0" y="0"/>
            <a:ext cx="9144000" cy="609600"/>
            <a:chOff x="0" y="0"/>
            <a:chExt cx="9144000" cy="609600"/>
          </a:xfrm>
        </p:grpSpPr>
        <p:sp>
          <p:nvSpPr>
            <p:cNvPr id="7" name="Rectangle 7"/>
            <p:cNvSpPr>
              <a:spLocks noChangeArrowheads="1"/>
            </p:cNvSpPr>
            <p:nvPr userDrawn="1"/>
          </p:nvSpPr>
          <p:spPr bwMode="auto">
            <a:xfrm>
              <a:off x="0" y="0"/>
              <a:ext cx="9144000" cy="6096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8" name="Picture 8" descr="NPAIHBtransparentTEAL"/>
            <p:cNvPicPr>
              <a:picLocks noChangeAspect="1" noChangeArrowheads="1"/>
            </p:cNvPicPr>
            <p:nvPr userDrawn="1"/>
          </p:nvPicPr>
          <p:blipFill>
            <a:blip r:embed="rId2" cstate="print"/>
            <a:srcRect/>
            <a:stretch>
              <a:fillRect/>
            </a:stretch>
          </p:blipFill>
          <p:spPr bwMode="auto">
            <a:xfrm>
              <a:off x="0" y="0"/>
              <a:ext cx="685800" cy="575072"/>
            </a:xfrm>
            <a:prstGeom prst="rect">
              <a:avLst/>
            </a:prstGeom>
            <a:noFill/>
            <a:ln w="9525">
              <a:noFill/>
              <a:miter lim="800000"/>
              <a:headEnd/>
              <a:tailEnd/>
            </a:ln>
          </p:spPr>
        </p:pic>
      </p:grpSp>
      <p:grpSp>
        <p:nvGrpSpPr>
          <p:cNvPr id="6" name="Group 40"/>
          <p:cNvGrpSpPr>
            <a:grpSpLocks/>
          </p:cNvGrpSpPr>
          <p:nvPr userDrawn="1"/>
        </p:nvGrpSpPr>
        <p:grpSpPr bwMode="auto">
          <a:xfrm>
            <a:off x="0" y="533400"/>
            <a:ext cx="9144000" cy="180975"/>
            <a:chOff x="0" y="816"/>
            <a:chExt cx="5760" cy="114"/>
          </a:xfrm>
        </p:grpSpPr>
        <p:pic>
          <p:nvPicPr>
            <p:cNvPr id="10" name="Picture 10"/>
            <p:cNvPicPr>
              <a:picLocks noChangeAspect="1" noChangeArrowheads="1"/>
            </p:cNvPicPr>
            <p:nvPr userDrawn="1"/>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userDrawn="1"/>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userDrawn="1"/>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userDrawn="1"/>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userDrawn="1"/>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userDrawn="1"/>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userDrawn="1"/>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userDrawn="1"/>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userDrawn="1"/>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userDrawn="1"/>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userDrawn="1"/>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userDrawn="1"/>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userDrawn="1"/>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userDrawn="1"/>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userDrawn="1"/>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userDrawn="1"/>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userDrawn="1"/>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userDrawn="1"/>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userDrawn="1"/>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userDrawn="1"/>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userDrawn="1"/>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userDrawn="1"/>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userDrawn="1"/>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userDrawn="1"/>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userDrawn="1"/>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userDrawn="1"/>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userDrawn="1"/>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userDrawn="1"/>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userDrawn="1"/>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userDrawn="1"/>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nvGrpSpPr>
          <p:cNvPr id="9" name="Group 40"/>
          <p:cNvGrpSpPr>
            <a:grpSpLocks/>
          </p:cNvGrpSpPr>
          <p:nvPr userDrawn="1"/>
        </p:nvGrpSpPr>
        <p:grpSpPr bwMode="auto">
          <a:xfrm>
            <a:off x="0" y="6248400"/>
            <a:ext cx="9144000" cy="180975"/>
            <a:chOff x="0" y="816"/>
            <a:chExt cx="5760" cy="114"/>
          </a:xfrm>
        </p:grpSpPr>
        <p:pic>
          <p:nvPicPr>
            <p:cNvPr id="41" name="Picture 10"/>
            <p:cNvPicPr>
              <a:picLocks noChangeAspect="1" noChangeArrowheads="1"/>
            </p:cNvPicPr>
            <p:nvPr userDrawn="1"/>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userDrawn="1"/>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userDrawn="1"/>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userDrawn="1"/>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userDrawn="1"/>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userDrawn="1"/>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userDrawn="1"/>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userDrawn="1"/>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userDrawn="1"/>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userDrawn="1"/>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userDrawn="1"/>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userDrawn="1"/>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userDrawn="1"/>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userDrawn="1"/>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userDrawn="1"/>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userDrawn="1"/>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userDrawn="1"/>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userDrawn="1"/>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userDrawn="1"/>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userDrawn="1"/>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userDrawn="1"/>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userDrawn="1"/>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userDrawn="1"/>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userDrawn="1"/>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userDrawn="1"/>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userDrawn="1"/>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userDrawn="1"/>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userDrawn="1"/>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userDrawn="1"/>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userDrawn="1"/>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5" name="Picture Placeholder 2"/>
          <p:cNvSpPr>
            <a:spLocks noGrp="1"/>
          </p:cNvSpPr>
          <p:nvPr>
            <p:ph type="pic" idx="1"/>
          </p:nvPr>
        </p:nvSpPr>
        <p:spPr>
          <a:xfrm>
            <a:off x="3581400" y="762000"/>
            <a:ext cx="54102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smtClean="0"/>
            </a:lvl1pPr>
          </a:lstStyle>
          <a:p>
            <a:pPr>
              <a:defRPr/>
            </a:pPr>
            <a:fld id="{AA9F4631-89EC-4D72-811C-3B1C701AA43C}" type="datetime1">
              <a:rPr lang="en-US"/>
              <a:pPr>
                <a:defRPr/>
              </a:pPr>
              <a:t>1/5/2011</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5048BCF4-4B3D-407C-A5A5-60621A1CE0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4"/>
          <p:cNvGrpSpPr>
            <a:grpSpLocks/>
          </p:cNvGrpSpPr>
          <p:nvPr userDrawn="1"/>
        </p:nvGrpSpPr>
        <p:grpSpPr bwMode="auto">
          <a:xfrm>
            <a:off x="0" y="0"/>
            <a:ext cx="9144000" cy="1476375"/>
            <a:chOff x="0" y="0"/>
            <a:chExt cx="9144000" cy="1476375"/>
          </a:xfrm>
        </p:grpSpPr>
        <p:grpSp>
          <p:nvGrpSpPr>
            <p:cNvPr id="5" name="Group 38"/>
            <p:cNvGrpSpPr>
              <a:grpSpLocks/>
            </p:cNvGrpSpPr>
            <p:nvPr userDrawn="1"/>
          </p:nvGrpSpPr>
          <p:grpSpPr bwMode="auto">
            <a:xfrm>
              <a:off x="0" y="0"/>
              <a:ext cx="9144000" cy="1295400"/>
              <a:chOff x="0" y="0"/>
              <a:chExt cx="9144000" cy="1295400"/>
            </a:xfrm>
          </p:grpSpPr>
          <p:sp>
            <p:nvSpPr>
              <p:cNvPr id="37" name="Rectangle 7"/>
              <p:cNvSpPr>
                <a:spLocks noChangeArrowheads="1"/>
              </p:cNvSpPr>
              <p:nvPr userDrawn="1"/>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38" name="Picture 8" descr="NPAIHBtransparentTEAL"/>
              <p:cNvPicPr>
                <a:picLocks noChangeAspect="1" noChangeArrowheads="1"/>
              </p:cNvPicPr>
              <p:nvPr userDrawn="1"/>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grpSp>
          <p:nvGrpSpPr>
            <p:cNvPr id="6" name="Group 40"/>
            <p:cNvGrpSpPr>
              <a:grpSpLocks/>
            </p:cNvGrpSpPr>
            <p:nvPr userDrawn="1"/>
          </p:nvGrpSpPr>
          <p:grpSpPr bwMode="auto">
            <a:xfrm>
              <a:off x="0" y="1295400"/>
              <a:ext cx="9144000" cy="180975"/>
              <a:chOff x="0" y="816"/>
              <a:chExt cx="5760" cy="114"/>
            </a:xfrm>
          </p:grpSpPr>
          <p:pic>
            <p:nvPicPr>
              <p:cNvPr id="7" name="Picture 10"/>
              <p:cNvPicPr>
                <a:picLocks noChangeAspect="1" noChangeArrowheads="1"/>
              </p:cNvPicPr>
              <p:nvPr userDrawn="1"/>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8" name="Picture 11"/>
              <p:cNvPicPr>
                <a:picLocks noChangeAspect="1" noChangeArrowheads="1"/>
              </p:cNvPicPr>
              <p:nvPr userDrawn="1"/>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9" name="Picture 12"/>
              <p:cNvPicPr>
                <a:picLocks noChangeAspect="1" noChangeArrowheads="1"/>
              </p:cNvPicPr>
              <p:nvPr userDrawn="1"/>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0" name="Picture 13"/>
              <p:cNvPicPr>
                <a:picLocks noChangeAspect="1" noChangeArrowheads="1"/>
              </p:cNvPicPr>
              <p:nvPr userDrawn="1"/>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1" name="Picture 14"/>
              <p:cNvPicPr>
                <a:picLocks noChangeAspect="1" noChangeArrowheads="1"/>
              </p:cNvPicPr>
              <p:nvPr userDrawn="1"/>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2" name="Picture 15"/>
              <p:cNvPicPr>
                <a:picLocks noChangeAspect="1" noChangeArrowheads="1"/>
              </p:cNvPicPr>
              <p:nvPr userDrawn="1"/>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3" name="Picture 16"/>
              <p:cNvPicPr>
                <a:picLocks noChangeAspect="1" noChangeArrowheads="1"/>
              </p:cNvPicPr>
              <p:nvPr userDrawn="1"/>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4" name="Picture 17"/>
              <p:cNvPicPr>
                <a:picLocks noChangeAspect="1" noChangeArrowheads="1"/>
              </p:cNvPicPr>
              <p:nvPr userDrawn="1"/>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5" name="Picture 18"/>
              <p:cNvPicPr>
                <a:picLocks noChangeAspect="1" noChangeArrowheads="1"/>
              </p:cNvPicPr>
              <p:nvPr userDrawn="1"/>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6" name="Picture 19"/>
              <p:cNvPicPr>
                <a:picLocks noChangeAspect="1" noChangeArrowheads="1"/>
              </p:cNvPicPr>
              <p:nvPr userDrawn="1"/>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7" name="Picture 20"/>
              <p:cNvPicPr>
                <a:picLocks noChangeAspect="1" noChangeArrowheads="1"/>
              </p:cNvPicPr>
              <p:nvPr userDrawn="1"/>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8" name="Picture 21"/>
              <p:cNvPicPr>
                <a:picLocks noChangeAspect="1" noChangeArrowheads="1"/>
              </p:cNvPicPr>
              <p:nvPr userDrawn="1"/>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19" name="Picture 22"/>
              <p:cNvPicPr>
                <a:picLocks noChangeAspect="1" noChangeArrowheads="1"/>
              </p:cNvPicPr>
              <p:nvPr userDrawn="1"/>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0" name="Picture 23"/>
              <p:cNvPicPr>
                <a:picLocks noChangeAspect="1" noChangeArrowheads="1"/>
              </p:cNvPicPr>
              <p:nvPr userDrawn="1"/>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1" name="Picture 24"/>
              <p:cNvPicPr>
                <a:picLocks noChangeAspect="1" noChangeArrowheads="1"/>
              </p:cNvPicPr>
              <p:nvPr userDrawn="1"/>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2" name="Picture 25"/>
              <p:cNvPicPr>
                <a:picLocks noChangeAspect="1" noChangeArrowheads="1"/>
              </p:cNvPicPr>
              <p:nvPr userDrawn="1"/>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3" name="Picture 26"/>
              <p:cNvPicPr>
                <a:picLocks noChangeAspect="1" noChangeArrowheads="1"/>
              </p:cNvPicPr>
              <p:nvPr userDrawn="1"/>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4" name="Picture 27"/>
              <p:cNvPicPr>
                <a:picLocks noChangeAspect="1" noChangeArrowheads="1"/>
              </p:cNvPicPr>
              <p:nvPr userDrawn="1"/>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5" name="Picture 28"/>
              <p:cNvPicPr>
                <a:picLocks noChangeAspect="1" noChangeArrowheads="1"/>
              </p:cNvPicPr>
              <p:nvPr userDrawn="1"/>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6" name="Picture 29"/>
              <p:cNvPicPr>
                <a:picLocks noChangeAspect="1" noChangeArrowheads="1"/>
              </p:cNvPicPr>
              <p:nvPr userDrawn="1"/>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7" name="Picture 30"/>
              <p:cNvPicPr>
                <a:picLocks noChangeAspect="1" noChangeArrowheads="1"/>
              </p:cNvPicPr>
              <p:nvPr userDrawn="1"/>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8" name="Picture 31"/>
              <p:cNvPicPr>
                <a:picLocks noChangeAspect="1" noChangeArrowheads="1"/>
              </p:cNvPicPr>
              <p:nvPr userDrawn="1"/>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29" name="Picture 32"/>
              <p:cNvPicPr>
                <a:picLocks noChangeAspect="1" noChangeArrowheads="1"/>
              </p:cNvPicPr>
              <p:nvPr userDrawn="1"/>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0" name="Picture 33"/>
              <p:cNvPicPr>
                <a:picLocks noChangeAspect="1" noChangeArrowheads="1"/>
              </p:cNvPicPr>
              <p:nvPr userDrawn="1"/>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1" name="Picture 34"/>
              <p:cNvPicPr>
                <a:picLocks noChangeAspect="1" noChangeArrowheads="1"/>
              </p:cNvPicPr>
              <p:nvPr userDrawn="1"/>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2" name="Picture 35"/>
              <p:cNvPicPr>
                <a:picLocks noChangeAspect="1" noChangeArrowheads="1"/>
              </p:cNvPicPr>
              <p:nvPr userDrawn="1"/>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3" name="Picture 36"/>
              <p:cNvPicPr>
                <a:picLocks noChangeAspect="1" noChangeArrowheads="1"/>
              </p:cNvPicPr>
              <p:nvPr userDrawn="1"/>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4" name="Picture 37"/>
              <p:cNvPicPr>
                <a:picLocks noChangeAspect="1" noChangeArrowheads="1"/>
              </p:cNvPicPr>
              <p:nvPr userDrawn="1"/>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5" name="Picture 38"/>
              <p:cNvPicPr>
                <a:picLocks noChangeAspect="1" noChangeArrowheads="1"/>
              </p:cNvPicPr>
              <p:nvPr userDrawn="1"/>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6" name="Picture 39"/>
              <p:cNvPicPr>
                <a:picLocks noChangeAspect="1" noChangeArrowheads="1"/>
              </p:cNvPicPr>
              <p:nvPr userDrawn="1"/>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sp>
        <p:nvSpPr>
          <p:cNvPr id="2" name="Title 1"/>
          <p:cNvSpPr>
            <a:spLocks noGrp="1"/>
          </p:cNvSpPr>
          <p:nvPr>
            <p:ph type="title"/>
          </p:nvPr>
        </p:nvSpPr>
        <p:spPr>
          <a:xfrm>
            <a:off x="1295400" y="152400"/>
            <a:ext cx="7696200" cy="10668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lvl2pPr>
            <a:lvl3pPr>
              <a:defRPr/>
            </a:lvl3pPr>
            <a:lvl4pPr>
              <a:defRPr/>
            </a:lvl4pPr>
            <a:lvl5pPr>
              <a:defRPr/>
            </a:lvl5p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39" name="Date Placeholder 69"/>
          <p:cNvSpPr>
            <a:spLocks noGrp="1"/>
          </p:cNvSpPr>
          <p:nvPr>
            <p:ph type="dt" sz="half" idx="10"/>
          </p:nvPr>
        </p:nvSpPr>
        <p:spPr/>
        <p:txBody>
          <a:bodyPr/>
          <a:lstStyle>
            <a:lvl1pPr>
              <a:defRPr/>
            </a:lvl1pPr>
          </a:lstStyle>
          <a:p>
            <a:pPr>
              <a:defRPr/>
            </a:pPr>
            <a:fld id="{AE0D8097-0C38-4998-945E-8F049C517F35}" type="datetime1">
              <a:rPr lang="en-US"/>
              <a:pPr>
                <a:defRPr/>
              </a:pPr>
              <a:t>1/5/2011</a:t>
            </a:fld>
            <a:endParaRPr lang="en-US" dirty="0"/>
          </a:p>
        </p:txBody>
      </p:sp>
      <p:sp>
        <p:nvSpPr>
          <p:cNvPr id="40" name="Slide Number Placeholder 70"/>
          <p:cNvSpPr>
            <a:spLocks noGrp="1"/>
          </p:cNvSpPr>
          <p:nvPr>
            <p:ph type="sldNum" sz="quarter" idx="11"/>
          </p:nvPr>
        </p:nvSpPr>
        <p:spPr/>
        <p:txBody>
          <a:bodyPr/>
          <a:lstStyle>
            <a:lvl1pPr>
              <a:defRPr smtClean="0"/>
            </a:lvl1pPr>
          </a:lstStyle>
          <a:p>
            <a:pPr>
              <a:defRPr/>
            </a:pPr>
            <a:fld id="{0B6111F2-4B61-4E4F-8EE2-6B9C9B5C1192}" type="slidenum">
              <a:rPr lang="en-US"/>
              <a:pPr>
                <a:defRPr/>
              </a:pPr>
              <a:t>‹#›</a:t>
            </a:fld>
            <a:endParaRPr lang="en-US"/>
          </a:p>
        </p:txBody>
      </p:sp>
      <p:sp>
        <p:nvSpPr>
          <p:cNvPr id="41" name="Footer Placeholder 71"/>
          <p:cNvSpPr>
            <a:spLocks noGrp="1"/>
          </p:cNvSpPr>
          <p:nvPr>
            <p:ph type="ftr" sz="quarter" idx="12"/>
          </p:nvPr>
        </p:nvSpPr>
        <p:spPr/>
        <p:txBody>
          <a:bodyPr/>
          <a:lstStyle>
            <a:lvl1pPr>
              <a:defRPr smtClean="0"/>
            </a:lvl1pPr>
          </a:lstStyle>
          <a:p>
            <a:pPr>
              <a:defRPr/>
            </a:pPr>
            <a:r>
              <a:rPr lang="en-US"/>
              <a:t>Northwest Portland Area Indian Health Board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41"/>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307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 name="Rectangle 5"/>
          <p:cNvSpPr>
            <a:spLocks noGrp="1" noChangeArrowheads="1"/>
          </p:cNvSpPr>
          <p:nvPr>
            <p:ph type="ftr" sz="quarter" idx="3"/>
          </p:nvPr>
        </p:nvSpPr>
        <p:spPr bwMode="auto">
          <a:xfrm>
            <a:off x="2667000" y="6461125"/>
            <a:ext cx="3810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800000"/>
                </a:solidFill>
                <a:latin typeface="Gill Sans MT" pitchFamily="34" charset="0"/>
              </a:defRPr>
            </a:lvl1pPr>
          </a:lstStyle>
          <a:p>
            <a:pPr fontAlgn="base">
              <a:spcBef>
                <a:spcPct val="0"/>
              </a:spcBef>
              <a:spcAft>
                <a:spcPct val="0"/>
              </a:spcAft>
              <a:defRPr/>
            </a:pPr>
            <a:r>
              <a:rPr lang="en-US"/>
              <a:t>Northwest Portland Area Indian Health Board</a:t>
            </a:r>
          </a:p>
        </p:txBody>
      </p:sp>
      <p:sp>
        <p:nvSpPr>
          <p:cNvPr id="66" name="Rectangle 4"/>
          <p:cNvSpPr>
            <a:spLocks noGrp="1" noChangeArrowheads="1"/>
          </p:cNvSpPr>
          <p:nvPr>
            <p:ph type="dt" sz="half" idx="2"/>
          </p:nvPr>
        </p:nvSpPr>
        <p:spPr bwMode="auto">
          <a:xfrm>
            <a:off x="457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rgbClr val="800000"/>
                </a:solidFill>
                <a:latin typeface="Gill Sans MT" pitchFamily="34" charset="0"/>
              </a:defRPr>
            </a:lvl1pPr>
          </a:lstStyle>
          <a:p>
            <a:pPr fontAlgn="base">
              <a:spcBef>
                <a:spcPct val="0"/>
              </a:spcBef>
              <a:spcAft>
                <a:spcPct val="0"/>
              </a:spcAft>
              <a:defRPr/>
            </a:pPr>
            <a:fld id="{B1AA2F62-B48E-4DF6-8EE9-748EB36AB234}" type="datetime1">
              <a:rPr lang="en-US"/>
              <a:pPr fontAlgn="base">
                <a:spcBef>
                  <a:spcPct val="0"/>
                </a:spcBef>
                <a:spcAft>
                  <a:spcPct val="0"/>
                </a:spcAft>
                <a:defRPr/>
              </a:pPr>
              <a:t>1/5/2011</a:t>
            </a:fld>
            <a:endParaRPr lang="en-US" dirty="0"/>
          </a:p>
        </p:txBody>
      </p:sp>
      <p:sp>
        <p:nvSpPr>
          <p:cNvPr id="67" name="Rectangle 6"/>
          <p:cNvSpPr>
            <a:spLocks noGrp="1" noChangeArrowheads="1"/>
          </p:cNvSpPr>
          <p:nvPr>
            <p:ph type="sldNum" sz="quarter" idx="4"/>
          </p:nvPr>
        </p:nvSpPr>
        <p:spPr bwMode="auto">
          <a:xfrm>
            <a:off x="6553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0000"/>
                </a:solidFill>
                <a:latin typeface="Georgia" pitchFamily="18" charset="0"/>
              </a:defRPr>
            </a:lvl1pPr>
          </a:lstStyle>
          <a:p>
            <a:pPr fontAlgn="base">
              <a:spcBef>
                <a:spcPct val="0"/>
              </a:spcBef>
              <a:spcAft>
                <a:spcPct val="0"/>
              </a:spcAft>
              <a:defRPr/>
            </a:pPr>
            <a:fld id="{89279024-4135-4EDC-86A3-394EC47497FC}"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2" r:id="rId11"/>
    <p:sldLayoutId id="2147483709" r:id="rId12"/>
  </p:sldLayoutIdLst>
  <p:hf hdr="0"/>
  <p:txStyles>
    <p:titleStyle>
      <a:lvl1pPr algn="l" rtl="0" eaLnBrk="0" fontAlgn="base" hangingPunct="0">
        <a:spcBef>
          <a:spcPct val="0"/>
        </a:spcBef>
        <a:spcAft>
          <a:spcPct val="0"/>
        </a:spcAft>
        <a:defRPr sz="4000">
          <a:solidFill>
            <a:srgbClr val="990000"/>
          </a:solidFill>
          <a:latin typeface="Georgia" pitchFamily="18" charset="0"/>
          <a:ea typeface="+mj-ea"/>
          <a:cs typeface="+mj-cs"/>
        </a:defRPr>
      </a:lvl1pPr>
      <a:lvl2pPr algn="l" rtl="0" eaLnBrk="0" fontAlgn="base" hangingPunct="0">
        <a:spcBef>
          <a:spcPct val="0"/>
        </a:spcBef>
        <a:spcAft>
          <a:spcPct val="0"/>
        </a:spcAft>
        <a:defRPr sz="4000">
          <a:solidFill>
            <a:srgbClr val="990000"/>
          </a:solidFill>
          <a:latin typeface="Georgia" pitchFamily="18" charset="0"/>
        </a:defRPr>
      </a:lvl2pPr>
      <a:lvl3pPr algn="l" rtl="0" eaLnBrk="0" fontAlgn="base" hangingPunct="0">
        <a:spcBef>
          <a:spcPct val="0"/>
        </a:spcBef>
        <a:spcAft>
          <a:spcPct val="0"/>
        </a:spcAft>
        <a:defRPr sz="4000">
          <a:solidFill>
            <a:srgbClr val="990000"/>
          </a:solidFill>
          <a:latin typeface="Georgia" pitchFamily="18" charset="0"/>
        </a:defRPr>
      </a:lvl3pPr>
      <a:lvl4pPr algn="l" rtl="0" eaLnBrk="0" fontAlgn="base" hangingPunct="0">
        <a:spcBef>
          <a:spcPct val="0"/>
        </a:spcBef>
        <a:spcAft>
          <a:spcPct val="0"/>
        </a:spcAft>
        <a:defRPr sz="4000">
          <a:solidFill>
            <a:srgbClr val="990000"/>
          </a:solidFill>
          <a:latin typeface="Georgia" pitchFamily="18" charset="0"/>
        </a:defRPr>
      </a:lvl4pPr>
      <a:lvl5pPr algn="l" rtl="0" eaLnBrk="0" fontAlgn="base" hangingPunct="0">
        <a:spcBef>
          <a:spcPct val="0"/>
        </a:spcBef>
        <a:spcAft>
          <a:spcPct val="0"/>
        </a:spcAft>
        <a:defRPr sz="4000">
          <a:solidFill>
            <a:srgbClr val="990000"/>
          </a:solidFill>
          <a:latin typeface="Georgia" pitchFamily="18" charset="0"/>
        </a:defRPr>
      </a:lvl5pPr>
      <a:lvl6pPr marL="457200" algn="ctr" rtl="0" fontAlgn="base">
        <a:spcBef>
          <a:spcPct val="0"/>
        </a:spcBef>
        <a:spcAft>
          <a:spcPct val="0"/>
        </a:spcAft>
        <a:defRPr sz="4400" u="sng">
          <a:solidFill>
            <a:srgbClr val="990000"/>
          </a:solidFill>
          <a:latin typeface="Arial Black" pitchFamily="34" charset="0"/>
        </a:defRPr>
      </a:lvl6pPr>
      <a:lvl7pPr marL="914400" algn="ctr" rtl="0" fontAlgn="base">
        <a:spcBef>
          <a:spcPct val="0"/>
        </a:spcBef>
        <a:spcAft>
          <a:spcPct val="0"/>
        </a:spcAft>
        <a:defRPr sz="4400" u="sng">
          <a:solidFill>
            <a:srgbClr val="990000"/>
          </a:solidFill>
          <a:latin typeface="Arial Black" pitchFamily="34" charset="0"/>
        </a:defRPr>
      </a:lvl7pPr>
      <a:lvl8pPr marL="1371600" algn="ctr" rtl="0" fontAlgn="base">
        <a:spcBef>
          <a:spcPct val="0"/>
        </a:spcBef>
        <a:spcAft>
          <a:spcPct val="0"/>
        </a:spcAft>
        <a:defRPr sz="4400" u="sng">
          <a:solidFill>
            <a:srgbClr val="990000"/>
          </a:solidFill>
          <a:latin typeface="Arial Black" pitchFamily="34" charset="0"/>
        </a:defRPr>
      </a:lvl8pPr>
      <a:lvl9pPr marL="1828800" algn="ctr" rtl="0" fontAlgn="base">
        <a:spcBef>
          <a:spcPct val="0"/>
        </a:spcBef>
        <a:spcAft>
          <a:spcPct val="0"/>
        </a:spcAft>
        <a:defRPr sz="4400" u="sng">
          <a:solidFill>
            <a:srgbClr val="990000"/>
          </a:solidFill>
          <a:latin typeface="Arial Black" pitchFamily="34" charset="0"/>
        </a:defRPr>
      </a:lvl9pPr>
    </p:titleStyle>
    <p:bodyStyle>
      <a:lvl1pPr marL="342900" indent="-342900" algn="l" rtl="0" eaLnBrk="0" fontAlgn="base" hangingPunct="0">
        <a:spcBef>
          <a:spcPct val="20000"/>
        </a:spcBef>
        <a:spcAft>
          <a:spcPct val="0"/>
        </a:spcAft>
        <a:buClr>
          <a:srgbClr val="715C29"/>
        </a:buClr>
        <a:buSzPct val="95000"/>
        <a:buFont typeface="Arial" charset="0"/>
        <a:buChar char="•"/>
        <a:defRPr sz="36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lr>
          <a:srgbClr val="008080"/>
        </a:buClr>
        <a:buSzPct val="100000"/>
        <a:buFont typeface="Wingdings" pitchFamily="2" charset="2"/>
        <a:buChar char="§"/>
        <a:defRPr lang="en-US" sz="3400" dirty="0">
          <a:solidFill>
            <a:schemeClr val="tx1"/>
          </a:solidFill>
          <a:latin typeface="Trebuchet MS" pitchFamily="34" charset="0"/>
        </a:defRPr>
      </a:lvl2pPr>
      <a:lvl3pPr marL="1143000" indent="-228600" algn="l" rtl="0" eaLnBrk="0" fontAlgn="base" hangingPunct="0">
        <a:spcBef>
          <a:spcPct val="20000"/>
        </a:spcBef>
        <a:spcAft>
          <a:spcPct val="0"/>
        </a:spcAft>
        <a:buClr>
          <a:srgbClr val="B40000"/>
        </a:buClr>
        <a:buSzPct val="100000"/>
        <a:buFont typeface="Arial" charset="0"/>
        <a:buChar char="•"/>
        <a:defRPr sz="2800">
          <a:solidFill>
            <a:schemeClr val="tx1"/>
          </a:solidFill>
          <a:latin typeface="Trebuchet MS" pitchFamily="34" charset="0"/>
        </a:defRPr>
      </a:lvl3pPr>
      <a:lvl4pPr marL="1600200" indent="-228600" algn="l" rtl="0" eaLnBrk="0" fontAlgn="base" hangingPunct="0">
        <a:spcBef>
          <a:spcPct val="20000"/>
        </a:spcBef>
        <a:spcAft>
          <a:spcPct val="0"/>
        </a:spcAft>
        <a:buClr>
          <a:srgbClr val="644646"/>
        </a:buClr>
        <a:buSzPct val="100000"/>
        <a:buFont typeface="Trebuchet MS" pitchFamily="34" charset="0"/>
        <a:buChar char="—"/>
        <a:defRPr sz="2800" i="1">
          <a:solidFill>
            <a:schemeClr val="tx1"/>
          </a:solidFill>
          <a:latin typeface="Trebuchet MS" pitchFamily="34" charset="0"/>
        </a:defRPr>
      </a:lvl4pPr>
      <a:lvl5pPr marL="2057400" indent="-228600" algn="l" rtl="0" eaLnBrk="0" fontAlgn="base" hangingPunct="0">
        <a:spcBef>
          <a:spcPct val="20000"/>
        </a:spcBef>
        <a:spcAft>
          <a:spcPct val="0"/>
        </a:spcAft>
        <a:buFont typeface="Trebuchet MS" pitchFamily="34" charset="0"/>
        <a:buChar char="—"/>
        <a:defRPr sz="2400" i="1">
          <a:solidFill>
            <a:schemeClr val="tx1"/>
          </a:solidFill>
          <a:latin typeface="Trebuchet MS" pitchFamily="34" charset="0"/>
        </a:defRPr>
      </a:lvl5pPr>
      <a:lvl6pPr marL="2514600" indent="-228600" algn="l" rtl="0" fontAlgn="base">
        <a:spcBef>
          <a:spcPct val="20000"/>
        </a:spcBef>
        <a:spcAft>
          <a:spcPct val="0"/>
        </a:spcAft>
        <a:buBlip>
          <a:blip r:embed="rId14"/>
        </a:buBlip>
        <a:defRPr sz="3200" i="1">
          <a:solidFill>
            <a:schemeClr val="tx1"/>
          </a:solidFill>
          <a:latin typeface="+mn-lt"/>
        </a:defRPr>
      </a:lvl6pPr>
      <a:lvl7pPr marL="2971800" indent="-228600" algn="l" rtl="0" fontAlgn="base">
        <a:spcBef>
          <a:spcPct val="20000"/>
        </a:spcBef>
        <a:spcAft>
          <a:spcPct val="0"/>
        </a:spcAft>
        <a:buBlip>
          <a:blip r:embed="rId14"/>
        </a:buBlip>
        <a:defRPr sz="3200" i="1">
          <a:solidFill>
            <a:schemeClr val="tx1"/>
          </a:solidFill>
          <a:latin typeface="+mn-lt"/>
        </a:defRPr>
      </a:lvl7pPr>
      <a:lvl8pPr marL="3429000" indent="-228600" algn="l" rtl="0" fontAlgn="base">
        <a:spcBef>
          <a:spcPct val="20000"/>
        </a:spcBef>
        <a:spcAft>
          <a:spcPct val="0"/>
        </a:spcAft>
        <a:buBlip>
          <a:blip r:embed="rId14"/>
        </a:buBlip>
        <a:defRPr sz="3200" i="1">
          <a:solidFill>
            <a:schemeClr val="tx1"/>
          </a:solidFill>
          <a:latin typeface="+mn-lt"/>
        </a:defRPr>
      </a:lvl8pPr>
      <a:lvl9pPr marL="3886200" indent="-228600" algn="l" rtl="0" fontAlgn="base">
        <a:spcBef>
          <a:spcPct val="20000"/>
        </a:spcBef>
        <a:spcAft>
          <a:spcPct val="0"/>
        </a:spcAft>
        <a:buBlip>
          <a:blip r:embed="rId14"/>
        </a:buBlip>
        <a:defRPr sz="3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1027"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 name="Rectangle 5"/>
          <p:cNvSpPr>
            <a:spLocks noGrp="1" noChangeArrowheads="1"/>
          </p:cNvSpPr>
          <p:nvPr>
            <p:ph type="ftr" sz="quarter" idx="3"/>
          </p:nvPr>
        </p:nvSpPr>
        <p:spPr bwMode="auto">
          <a:xfrm>
            <a:off x="2667000" y="6461125"/>
            <a:ext cx="3810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800000"/>
                </a:solidFill>
                <a:latin typeface="Gill Sans MT" pitchFamily="34" charset="0"/>
              </a:defRPr>
            </a:lvl1pPr>
          </a:lstStyle>
          <a:p>
            <a:pPr fontAlgn="base">
              <a:spcBef>
                <a:spcPct val="0"/>
              </a:spcBef>
              <a:spcAft>
                <a:spcPct val="0"/>
              </a:spcAft>
              <a:defRPr/>
            </a:pPr>
            <a:r>
              <a:rPr lang="en-US"/>
              <a:t>Northwest Portland Area Indian Health Board</a:t>
            </a:r>
          </a:p>
        </p:txBody>
      </p:sp>
      <p:sp>
        <p:nvSpPr>
          <p:cNvPr id="66" name="Rectangle 4"/>
          <p:cNvSpPr>
            <a:spLocks noGrp="1" noChangeArrowheads="1"/>
          </p:cNvSpPr>
          <p:nvPr>
            <p:ph type="dt" sz="half" idx="2"/>
          </p:nvPr>
        </p:nvSpPr>
        <p:spPr bwMode="auto">
          <a:xfrm>
            <a:off x="457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800000"/>
                </a:solidFill>
                <a:latin typeface="Gill Sans MT" pitchFamily="34" charset="0"/>
              </a:defRPr>
            </a:lvl1pPr>
          </a:lstStyle>
          <a:p>
            <a:pPr fontAlgn="base">
              <a:spcBef>
                <a:spcPct val="0"/>
              </a:spcBef>
              <a:spcAft>
                <a:spcPct val="0"/>
              </a:spcAft>
              <a:defRPr/>
            </a:pPr>
            <a:fld id="{11B48FDB-D342-4F06-80C3-CC7634C7F97A}" type="datetime1">
              <a:rPr lang="en-US"/>
              <a:pPr fontAlgn="base">
                <a:spcBef>
                  <a:spcPct val="0"/>
                </a:spcBef>
                <a:spcAft>
                  <a:spcPct val="0"/>
                </a:spcAft>
                <a:defRPr/>
              </a:pPr>
              <a:t>1/5/2011</a:t>
            </a:fld>
            <a:endParaRPr lang="en-US" dirty="0"/>
          </a:p>
        </p:txBody>
      </p:sp>
      <p:sp>
        <p:nvSpPr>
          <p:cNvPr id="67" name="Rectangle 6"/>
          <p:cNvSpPr>
            <a:spLocks noGrp="1" noChangeArrowheads="1"/>
          </p:cNvSpPr>
          <p:nvPr>
            <p:ph type="sldNum" sz="quarter" idx="4"/>
          </p:nvPr>
        </p:nvSpPr>
        <p:spPr bwMode="auto">
          <a:xfrm>
            <a:off x="6553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0000"/>
                </a:solidFill>
                <a:latin typeface="Georgia" pitchFamily="18" charset="0"/>
              </a:defRPr>
            </a:lvl1pPr>
          </a:lstStyle>
          <a:p>
            <a:pPr fontAlgn="base">
              <a:spcBef>
                <a:spcPct val="0"/>
              </a:spcBef>
              <a:spcAft>
                <a:spcPct val="0"/>
              </a:spcAft>
              <a:defRPr/>
            </a:pPr>
            <a:fld id="{7AD814E6-D563-43F1-AFB9-B14F28545724}"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710" r:id="rId11"/>
  </p:sldLayoutIdLst>
  <p:hf hdr="0"/>
  <p:txStyles>
    <p:titleStyle>
      <a:lvl1pPr algn="l" rtl="0" eaLnBrk="1" fontAlgn="base" hangingPunct="1">
        <a:spcBef>
          <a:spcPct val="0"/>
        </a:spcBef>
        <a:spcAft>
          <a:spcPct val="0"/>
        </a:spcAft>
        <a:defRPr sz="4000">
          <a:solidFill>
            <a:srgbClr val="990000"/>
          </a:solidFill>
          <a:latin typeface="Georgia" pitchFamily="18" charset="0"/>
          <a:ea typeface="+mj-ea"/>
          <a:cs typeface="+mj-cs"/>
        </a:defRPr>
      </a:lvl1pPr>
      <a:lvl2pPr algn="l" rtl="0" eaLnBrk="1" fontAlgn="base" hangingPunct="1">
        <a:spcBef>
          <a:spcPct val="0"/>
        </a:spcBef>
        <a:spcAft>
          <a:spcPct val="0"/>
        </a:spcAft>
        <a:defRPr sz="4000">
          <a:solidFill>
            <a:srgbClr val="990000"/>
          </a:solidFill>
          <a:latin typeface="Georgia" pitchFamily="18" charset="0"/>
        </a:defRPr>
      </a:lvl2pPr>
      <a:lvl3pPr algn="l" rtl="0" eaLnBrk="1" fontAlgn="base" hangingPunct="1">
        <a:spcBef>
          <a:spcPct val="0"/>
        </a:spcBef>
        <a:spcAft>
          <a:spcPct val="0"/>
        </a:spcAft>
        <a:defRPr sz="4000">
          <a:solidFill>
            <a:srgbClr val="990000"/>
          </a:solidFill>
          <a:latin typeface="Georgia" pitchFamily="18" charset="0"/>
        </a:defRPr>
      </a:lvl3pPr>
      <a:lvl4pPr algn="l" rtl="0" eaLnBrk="1" fontAlgn="base" hangingPunct="1">
        <a:spcBef>
          <a:spcPct val="0"/>
        </a:spcBef>
        <a:spcAft>
          <a:spcPct val="0"/>
        </a:spcAft>
        <a:defRPr sz="4000">
          <a:solidFill>
            <a:srgbClr val="990000"/>
          </a:solidFill>
          <a:latin typeface="Georgia" pitchFamily="18" charset="0"/>
        </a:defRPr>
      </a:lvl4pPr>
      <a:lvl5pPr algn="l" rtl="0" eaLnBrk="1" fontAlgn="base" hangingPunct="1">
        <a:spcBef>
          <a:spcPct val="0"/>
        </a:spcBef>
        <a:spcAft>
          <a:spcPct val="0"/>
        </a:spcAft>
        <a:defRPr sz="4000">
          <a:solidFill>
            <a:srgbClr val="990000"/>
          </a:solidFill>
          <a:latin typeface="Georgia" pitchFamily="18" charset="0"/>
        </a:defRPr>
      </a:lvl5pPr>
      <a:lvl6pPr marL="457200" algn="ctr" rtl="0" eaLnBrk="1" fontAlgn="base" hangingPunct="1">
        <a:spcBef>
          <a:spcPct val="0"/>
        </a:spcBef>
        <a:spcAft>
          <a:spcPct val="0"/>
        </a:spcAft>
        <a:defRPr sz="4400" u="sng">
          <a:solidFill>
            <a:srgbClr val="990000"/>
          </a:solidFill>
          <a:latin typeface="Arial Black" pitchFamily="34" charset="0"/>
        </a:defRPr>
      </a:lvl6pPr>
      <a:lvl7pPr marL="914400" algn="ctr" rtl="0" eaLnBrk="1" fontAlgn="base" hangingPunct="1">
        <a:spcBef>
          <a:spcPct val="0"/>
        </a:spcBef>
        <a:spcAft>
          <a:spcPct val="0"/>
        </a:spcAft>
        <a:defRPr sz="4400" u="sng">
          <a:solidFill>
            <a:srgbClr val="990000"/>
          </a:solidFill>
          <a:latin typeface="Arial Black" pitchFamily="34" charset="0"/>
        </a:defRPr>
      </a:lvl7pPr>
      <a:lvl8pPr marL="1371600" algn="ctr" rtl="0" eaLnBrk="1" fontAlgn="base" hangingPunct="1">
        <a:spcBef>
          <a:spcPct val="0"/>
        </a:spcBef>
        <a:spcAft>
          <a:spcPct val="0"/>
        </a:spcAft>
        <a:defRPr sz="4400" u="sng">
          <a:solidFill>
            <a:srgbClr val="990000"/>
          </a:solidFill>
          <a:latin typeface="Arial Black" pitchFamily="34" charset="0"/>
        </a:defRPr>
      </a:lvl8pPr>
      <a:lvl9pPr marL="1828800" algn="ctr" rtl="0" eaLnBrk="1" fontAlgn="base" hangingPunct="1">
        <a:spcBef>
          <a:spcPct val="0"/>
        </a:spcBef>
        <a:spcAft>
          <a:spcPct val="0"/>
        </a:spcAft>
        <a:defRPr sz="4400" u="sng">
          <a:solidFill>
            <a:srgbClr val="990000"/>
          </a:solidFill>
          <a:latin typeface="Arial Black" pitchFamily="34" charset="0"/>
        </a:defRPr>
      </a:lvl9pPr>
    </p:titleStyle>
    <p:bodyStyle>
      <a:lvl1pPr marL="342900" indent="-342900" algn="l" rtl="0" eaLnBrk="1" fontAlgn="base" hangingPunct="1">
        <a:spcBef>
          <a:spcPct val="20000"/>
        </a:spcBef>
        <a:spcAft>
          <a:spcPct val="0"/>
        </a:spcAft>
        <a:buClr>
          <a:srgbClr val="715C29"/>
        </a:buClr>
        <a:buSzPct val="95000"/>
        <a:buFont typeface="Arial" charset="0"/>
        <a:buChar char="•"/>
        <a:defRPr sz="36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rgbClr val="008080"/>
        </a:buClr>
        <a:buSzPct val="100000"/>
        <a:buFont typeface="Wingdings" pitchFamily="2" charset="2"/>
        <a:buChar char="§"/>
        <a:defRPr lang="en-US" sz="3400" dirty="0">
          <a:solidFill>
            <a:schemeClr val="tx1"/>
          </a:solidFill>
          <a:latin typeface="Trebuchet MS" pitchFamily="34" charset="0"/>
        </a:defRPr>
      </a:lvl2pPr>
      <a:lvl3pPr marL="1143000" indent="-228600" algn="l" rtl="0" eaLnBrk="1" fontAlgn="base" hangingPunct="1">
        <a:spcBef>
          <a:spcPct val="20000"/>
        </a:spcBef>
        <a:spcAft>
          <a:spcPct val="0"/>
        </a:spcAft>
        <a:buClr>
          <a:srgbClr val="B40000"/>
        </a:buClr>
        <a:buSzPct val="100000"/>
        <a:buFont typeface="Arial" charset="0"/>
        <a:buChar char="•"/>
        <a:defRPr sz="2800">
          <a:solidFill>
            <a:schemeClr val="tx1"/>
          </a:solidFill>
          <a:latin typeface="Trebuchet MS" pitchFamily="34" charset="0"/>
        </a:defRPr>
      </a:lvl3pPr>
      <a:lvl4pPr marL="1600200" indent="-228600" algn="l" rtl="0" eaLnBrk="1" fontAlgn="base" hangingPunct="1">
        <a:spcBef>
          <a:spcPct val="20000"/>
        </a:spcBef>
        <a:spcAft>
          <a:spcPct val="0"/>
        </a:spcAft>
        <a:buClr>
          <a:srgbClr val="644646"/>
        </a:buClr>
        <a:buSzPct val="100000"/>
        <a:buFont typeface="Trebuchet MS" pitchFamily="34" charset="0"/>
        <a:buChar char="—"/>
        <a:defRPr sz="2800" i="1">
          <a:solidFill>
            <a:schemeClr val="tx1"/>
          </a:solidFill>
          <a:latin typeface="Trebuchet MS" pitchFamily="34" charset="0"/>
        </a:defRPr>
      </a:lvl4pPr>
      <a:lvl5pPr marL="2057400" indent="-228600" algn="l" rtl="0" eaLnBrk="1" fontAlgn="base" hangingPunct="1">
        <a:spcBef>
          <a:spcPct val="20000"/>
        </a:spcBef>
        <a:spcAft>
          <a:spcPct val="0"/>
        </a:spcAft>
        <a:buFont typeface="Trebuchet MS" pitchFamily="34" charset="0"/>
        <a:buChar char="—"/>
        <a:defRPr sz="2400" i="1">
          <a:solidFill>
            <a:schemeClr val="tx1"/>
          </a:solidFill>
          <a:latin typeface="Trebuchet MS" pitchFamily="34" charset="0"/>
        </a:defRPr>
      </a:lvl5pPr>
      <a:lvl6pPr marL="2514600" indent="-228600" algn="l" rtl="0" eaLnBrk="1" fontAlgn="base" hangingPunct="1">
        <a:spcBef>
          <a:spcPct val="20000"/>
        </a:spcBef>
        <a:spcAft>
          <a:spcPct val="0"/>
        </a:spcAft>
        <a:buBlip>
          <a:blip r:embed="rId13"/>
        </a:buBlip>
        <a:defRPr sz="3200" i="1">
          <a:solidFill>
            <a:schemeClr val="tx1"/>
          </a:solidFill>
          <a:latin typeface="+mn-lt"/>
        </a:defRPr>
      </a:lvl6pPr>
      <a:lvl7pPr marL="2971800" indent="-228600" algn="l" rtl="0" eaLnBrk="1" fontAlgn="base" hangingPunct="1">
        <a:spcBef>
          <a:spcPct val="20000"/>
        </a:spcBef>
        <a:spcAft>
          <a:spcPct val="0"/>
        </a:spcAft>
        <a:buBlip>
          <a:blip r:embed="rId13"/>
        </a:buBlip>
        <a:defRPr sz="3200" i="1">
          <a:solidFill>
            <a:schemeClr val="tx1"/>
          </a:solidFill>
          <a:latin typeface="+mn-lt"/>
        </a:defRPr>
      </a:lvl7pPr>
      <a:lvl8pPr marL="3429000" indent="-228600" algn="l" rtl="0" eaLnBrk="1" fontAlgn="base" hangingPunct="1">
        <a:spcBef>
          <a:spcPct val="20000"/>
        </a:spcBef>
        <a:spcAft>
          <a:spcPct val="0"/>
        </a:spcAft>
        <a:buBlip>
          <a:blip r:embed="rId13"/>
        </a:buBlip>
        <a:defRPr sz="3200" i="1">
          <a:solidFill>
            <a:schemeClr val="tx1"/>
          </a:solidFill>
          <a:latin typeface="+mn-lt"/>
        </a:defRPr>
      </a:lvl8pPr>
      <a:lvl9pPr marL="3886200" indent="-228600" algn="l" rtl="0" eaLnBrk="1" fontAlgn="base" hangingPunct="1">
        <a:spcBef>
          <a:spcPct val="20000"/>
        </a:spcBef>
        <a:spcAft>
          <a:spcPct val="0"/>
        </a:spcAft>
        <a:buBlip>
          <a:blip r:embed="rId13"/>
        </a:buBlip>
        <a:defRPr sz="3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defRPr/>
            </a:pPr>
            <a:endParaRPr lang="en-US">
              <a:solidFill>
                <a:srgbClr val="003300"/>
              </a:solidFill>
            </a:endParaRPr>
          </a:p>
        </p:txBody>
      </p:sp>
      <p:sp>
        <p:nvSpPr>
          <p:cNvPr id="1751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fontAlgn="base">
              <a:spcBef>
                <a:spcPct val="0"/>
              </a:spcBef>
              <a:spcAft>
                <a:spcPct val="0"/>
              </a:spcAft>
              <a:defRPr/>
            </a:pPr>
            <a:fld id="{DEC5FF28-66CE-4FFF-8FDA-BB00B9647D26}" type="slidenum">
              <a:rPr lang="en-US">
                <a:solidFill>
                  <a:srgbClr val="003300"/>
                </a:solidFill>
              </a:rPr>
              <a:pPr fontAlgn="base">
                <a:spcBef>
                  <a:spcPct val="0"/>
                </a:spcBef>
                <a:spcAft>
                  <a:spcPct val="0"/>
                </a:spcAft>
                <a:defRPr/>
              </a:pPr>
              <a:t>‹#›</a:t>
            </a:fld>
            <a:endParaRPr lang="en-US">
              <a:solidFill>
                <a:srgbClr val="003300"/>
              </a:solidFill>
            </a:endParaRPr>
          </a:p>
        </p:txBody>
      </p:sp>
      <p:sp>
        <p:nvSpPr>
          <p:cNvPr id="8196"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7"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51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defRPr/>
            </a:pPr>
            <a:endParaRPr lang="en-US">
              <a:solidFill>
                <a:srgbClr val="003300"/>
              </a:solidFill>
            </a:endParaRPr>
          </a:p>
        </p:txBody>
      </p:sp>
      <p:sp>
        <p:nvSpPr>
          <p:cNvPr id="175122" name="Text Box 18"/>
          <p:cNvSpPr txBox="1">
            <a:spLocks noChangeArrowheads="1"/>
          </p:cNvSpPr>
          <p:nvPr/>
        </p:nvSpPr>
        <p:spPr bwMode="auto">
          <a:xfrm>
            <a:off x="228600" y="304800"/>
            <a:ext cx="7391400" cy="366713"/>
          </a:xfrm>
          <a:prstGeom prst="rect">
            <a:avLst/>
          </a:prstGeom>
          <a:gradFill rotWithShape="1">
            <a:gsLst>
              <a:gs pos="0">
                <a:schemeClr val="bg1"/>
              </a:gs>
              <a:gs pos="100000">
                <a:srgbClr val="FF9900"/>
              </a:gs>
            </a:gsLst>
            <a:lin ang="0" scaled="1"/>
          </a:gradFill>
          <a:ln w="9525">
            <a:noFill/>
            <a:miter lim="800000"/>
            <a:headEnd/>
            <a:tailEnd/>
          </a:ln>
          <a:effectLst/>
        </p:spPr>
        <p:txBody>
          <a:bodyPr>
            <a:spAutoFit/>
          </a:bodyPr>
          <a:lstStyle/>
          <a:p>
            <a:pPr fontAlgn="base">
              <a:spcBef>
                <a:spcPct val="50000"/>
              </a:spcBef>
              <a:spcAft>
                <a:spcPct val="0"/>
              </a:spcAft>
              <a:defRPr/>
            </a:pPr>
            <a:endParaRPr lang="en-US">
              <a:solidFill>
                <a:srgbClr val="003300"/>
              </a:solidFill>
            </a:endParaRPr>
          </a:p>
        </p:txBody>
      </p:sp>
      <p:pic>
        <p:nvPicPr>
          <p:cNvPr id="8200" name="Picture 19" descr="bike logo2"/>
          <p:cNvPicPr>
            <a:picLocks noChangeAspect="1" noChangeArrowheads="1"/>
          </p:cNvPicPr>
          <p:nvPr/>
        </p:nvPicPr>
        <p:blipFill>
          <a:blip r:embed="rId14" cstate="print"/>
          <a:srcRect/>
          <a:stretch>
            <a:fillRect/>
          </a:stretch>
        </p:blipFill>
        <p:spPr bwMode="auto">
          <a:xfrm>
            <a:off x="7742238" y="0"/>
            <a:ext cx="1401762" cy="1447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21AB1-1D0B-4DB8-B67D-2915CAB7E6A8}" type="datetimeFigureOut">
              <a:rPr lang="en-US" smtClean="0">
                <a:solidFill>
                  <a:prstClr val="black">
                    <a:tint val="75000"/>
                  </a:prstClr>
                </a:solidFill>
              </a:rPr>
              <a:pPr/>
              <a:t>1/5/2011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DB93E-FDA2-4B6D-88E7-75CC794F1E2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hyperlink" Target="mailto:mhoopes@npaihb.or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2.xml"/><Relationship Id="rId1" Type="http://schemas.openxmlformats.org/officeDocument/2006/relationships/tags" Target="../tags/tag13.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14.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15.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16.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10.jpeg"/><Relationship Id="rId4" Type="http://schemas.openxmlformats.org/officeDocument/2006/relationships/hyperlink" Target="http://www.cdc.gov/ncipc/wisqars/default.htm"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www.cdc.gov/ncipc/wisqars/default.htm" TargetMode="External"/><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21.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r>
              <a:rPr lang="en-US" dirty="0" smtClean="0"/>
              <a:t/>
            </a:r>
            <a:br>
              <a:rPr lang="en-US" dirty="0" smtClean="0"/>
            </a:br>
            <a:r>
              <a:rPr lang="en-US" dirty="0" smtClean="0"/>
              <a:t>Risky Business:</a:t>
            </a:r>
            <a:br>
              <a:rPr lang="en-US" dirty="0" smtClean="0"/>
            </a:br>
            <a:r>
              <a:rPr lang="en-US" dirty="0" smtClean="0"/>
              <a:t>Setting the stage with </a:t>
            </a:r>
            <a:br>
              <a:rPr lang="en-US" dirty="0" smtClean="0"/>
            </a:br>
            <a:r>
              <a:rPr lang="en-US" dirty="0" smtClean="0"/>
              <a:t>regional data</a:t>
            </a:r>
            <a:br>
              <a:rPr lang="en-US" dirty="0" smtClean="0"/>
            </a:br>
            <a:endParaRPr lang="en-US" dirty="0" smtClean="0"/>
          </a:p>
        </p:txBody>
      </p:sp>
      <p:sp>
        <p:nvSpPr>
          <p:cNvPr id="3" name="Subtitle 2"/>
          <p:cNvSpPr>
            <a:spLocks noGrp="1"/>
          </p:cNvSpPr>
          <p:nvPr>
            <p:ph type="subTitle" idx="1"/>
          </p:nvPr>
        </p:nvSpPr>
        <p:spPr>
          <a:xfrm>
            <a:off x="381000" y="3505200"/>
            <a:ext cx="8382000" cy="2133600"/>
          </a:xfrm>
        </p:spPr>
        <p:txBody>
          <a:bodyPr/>
          <a:lstStyle/>
          <a:p>
            <a:pPr>
              <a:defRPr/>
            </a:pPr>
            <a:r>
              <a:rPr lang="en-US" sz="2400" dirty="0" smtClean="0"/>
              <a:t>Megan Hoopes, MPH</a:t>
            </a:r>
          </a:p>
          <a:p>
            <a:pPr>
              <a:defRPr/>
            </a:pPr>
            <a:r>
              <a:rPr lang="en-US" sz="2400" dirty="0" smtClean="0">
                <a:hlinkClick r:id="rId4"/>
              </a:rPr>
              <a:t>mhoopes@npaihb.org</a:t>
            </a:r>
            <a:endParaRPr lang="en-US" sz="2400" dirty="0" smtClean="0"/>
          </a:p>
          <a:p>
            <a:pPr>
              <a:defRPr/>
            </a:pPr>
            <a:r>
              <a:rPr lang="en-US" sz="2400" dirty="0" smtClean="0"/>
              <a:t>503-416-3261</a:t>
            </a:r>
          </a:p>
          <a:p>
            <a:pPr>
              <a:defRPr/>
            </a:pP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lstStyle/>
          <a:p>
            <a:endParaRPr lang="en-US"/>
          </a:p>
        </p:txBody>
      </p:sp>
      <p:sp>
        <p:nvSpPr>
          <p:cNvPr id="5" name="Footer Placeholder 4"/>
          <p:cNvSpPr>
            <a:spLocks noGrp="1"/>
          </p:cNvSpPr>
          <p:nvPr>
            <p:ph type="ftr" sz="quarter" idx="10"/>
          </p:nvPr>
        </p:nvSpPr>
        <p:spPr/>
        <p:txBody>
          <a:bodyPr/>
          <a:lstStyle/>
          <a:p>
            <a:pPr>
              <a:defRPr/>
            </a:pPr>
            <a:r>
              <a:rPr lang="en-US" smtClean="0"/>
              <a:t>Northwest Portland Area Indian Health Board</a:t>
            </a:r>
            <a:endParaRPr lang="en-US"/>
          </a:p>
        </p:txBody>
      </p:sp>
      <p:sp>
        <p:nvSpPr>
          <p:cNvPr id="6" name="Date Placeholder 5"/>
          <p:cNvSpPr>
            <a:spLocks noGrp="1"/>
          </p:cNvSpPr>
          <p:nvPr>
            <p:ph type="dt" sz="half" idx="11"/>
          </p:nvPr>
        </p:nvSpPr>
        <p:spPr/>
        <p:txBody>
          <a:bodyPr/>
          <a:lstStyle/>
          <a:p>
            <a:pPr>
              <a:defRPr/>
            </a:pPr>
            <a:fld id="{AA9F4631-89EC-4D72-811C-3B1C701AA43C}" type="datetime1">
              <a:rPr lang="en-US" smtClean="0"/>
              <a:pPr>
                <a:defRPr/>
              </a:pPr>
              <a:t>1/5/2011</a:t>
            </a:fld>
            <a:endParaRPr lang="en-US" dirty="0"/>
          </a:p>
        </p:txBody>
      </p:sp>
      <p:sp>
        <p:nvSpPr>
          <p:cNvPr id="7" name="Slide Number Placeholder 6"/>
          <p:cNvSpPr>
            <a:spLocks noGrp="1"/>
          </p:cNvSpPr>
          <p:nvPr>
            <p:ph type="sldNum" sz="quarter" idx="12"/>
          </p:nvPr>
        </p:nvSpPr>
        <p:spPr/>
        <p:txBody>
          <a:bodyPr/>
          <a:lstStyle/>
          <a:p>
            <a:pPr>
              <a:defRPr/>
            </a:pPr>
            <a:fld id="{5048BCF4-4B3D-407C-A5A5-60621A1CE077}" type="slidenum">
              <a:rPr lang="en-US" smtClean="0"/>
              <a:pPr>
                <a:defRPr/>
              </a:pPr>
              <a:t>10</a:t>
            </a:fld>
            <a:endParaRPr lang="en-US" dirty="0"/>
          </a:p>
        </p:txBody>
      </p:sp>
      <p:sp>
        <p:nvSpPr>
          <p:cNvPr id="8" name="Rectangle 7"/>
          <p:cNvSpPr/>
          <p:nvPr/>
        </p:nvSpPr>
        <p:spPr>
          <a:xfrm>
            <a:off x="0" y="685800"/>
            <a:ext cx="4800600" cy="5562600"/>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914400"/>
            <a:ext cx="4419600" cy="5309146"/>
          </a:xfrm>
          <a:prstGeom prst="rect">
            <a:avLst/>
          </a:prstGeom>
          <a:noFill/>
        </p:spPr>
        <p:txBody>
          <a:bodyPr wrap="square" rtlCol="0">
            <a:spAutoFit/>
          </a:bodyPr>
          <a:lstStyle/>
          <a:p>
            <a:pPr algn="r"/>
            <a:r>
              <a:rPr lang="en-US" sz="2400" u="sng" dirty="0" smtClean="0">
                <a:solidFill>
                  <a:schemeClr val="bg1"/>
                </a:solidFill>
              </a:rPr>
              <a:t>Risk factors</a:t>
            </a:r>
          </a:p>
          <a:p>
            <a:endParaRPr lang="en-US" dirty="0" smtClean="0">
              <a:solidFill>
                <a:schemeClr val="bg1"/>
              </a:solidFill>
            </a:endParaRPr>
          </a:p>
          <a:p>
            <a:pPr algn="r">
              <a:lnSpc>
                <a:spcPct val="150000"/>
              </a:lnSpc>
            </a:pPr>
            <a:r>
              <a:rPr lang="en-US" dirty="0" smtClean="0">
                <a:solidFill>
                  <a:schemeClr val="bg1"/>
                </a:solidFill>
              </a:rPr>
              <a:t>Smoking</a:t>
            </a:r>
          </a:p>
          <a:p>
            <a:pPr algn="r">
              <a:lnSpc>
                <a:spcPct val="150000"/>
              </a:lnSpc>
            </a:pPr>
            <a:r>
              <a:rPr lang="en-US" dirty="0" smtClean="0">
                <a:solidFill>
                  <a:schemeClr val="bg1"/>
                </a:solidFill>
              </a:rPr>
              <a:t>Physical activity</a:t>
            </a:r>
          </a:p>
          <a:p>
            <a:pPr algn="r">
              <a:lnSpc>
                <a:spcPct val="150000"/>
              </a:lnSpc>
            </a:pPr>
            <a:r>
              <a:rPr lang="en-US" dirty="0" smtClean="0">
                <a:solidFill>
                  <a:schemeClr val="bg1"/>
                </a:solidFill>
              </a:rPr>
              <a:t>Alcohol &amp; drug use</a:t>
            </a:r>
          </a:p>
          <a:p>
            <a:pPr algn="r">
              <a:lnSpc>
                <a:spcPct val="150000"/>
              </a:lnSpc>
            </a:pPr>
            <a:r>
              <a:rPr lang="en-US" dirty="0" smtClean="0">
                <a:solidFill>
                  <a:schemeClr val="bg1"/>
                </a:solidFill>
              </a:rPr>
              <a:t>Genetics</a:t>
            </a:r>
          </a:p>
          <a:p>
            <a:pPr algn="r">
              <a:lnSpc>
                <a:spcPct val="150000"/>
              </a:lnSpc>
            </a:pPr>
            <a:r>
              <a:rPr lang="en-US" dirty="0" smtClean="0">
                <a:solidFill>
                  <a:schemeClr val="bg1"/>
                </a:solidFill>
              </a:rPr>
              <a:t>Helmet use</a:t>
            </a:r>
          </a:p>
          <a:p>
            <a:pPr algn="r">
              <a:lnSpc>
                <a:spcPct val="150000"/>
              </a:lnSpc>
            </a:pPr>
            <a:r>
              <a:rPr lang="en-US" dirty="0" smtClean="0">
                <a:solidFill>
                  <a:schemeClr val="bg1"/>
                </a:solidFill>
              </a:rPr>
              <a:t>Fruit &amp; vegetable intake</a:t>
            </a:r>
          </a:p>
          <a:p>
            <a:pPr algn="r">
              <a:lnSpc>
                <a:spcPct val="150000"/>
              </a:lnSpc>
            </a:pPr>
            <a:r>
              <a:rPr lang="en-US" dirty="0" smtClean="0">
                <a:solidFill>
                  <a:schemeClr val="bg1"/>
                </a:solidFill>
              </a:rPr>
              <a:t>Condom use</a:t>
            </a:r>
          </a:p>
          <a:p>
            <a:pPr algn="r">
              <a:lnSpc>
                <a:spcPct val="150000"/>
              </a:lnSpc>
            </a:pPr>
            <a:r>
              <a:rPr lang="en-US" dirty="0" smtClean="0">
                <a:solidFill>
                  <a:schemeClr val="bg1"/>
                </a:solidFill>
              </a:rPr>
              <a:t>Obesity</a:t>
            </a:r>
          </a:p>
          <a:p>
            <a:pPr algn="r">
              <a:lnSpc>
                <a:spcPct val="150000"/>
              </a:lnSpc>
            </a:pPr>
            <a:r>
              <a:rPr lang="en-US" dirty="0" smtClean="0">
                <a:solidFill>
                  <a:schemeClr val="bg1"/>
                </a:solidFill>
              </a:rPr>
              <a:t>Gender</a:t>
            </a:r>
          </a:p>
          <a:p>
            <a:pPr algn="r">
              <a:lnSpc>
                <a:spcPct val="150000"/>
              </a:lnSpc>
            </a:pPr>
            <a:r>
              <a:rPr lang="en-US" dirty="0" smtClean="0">
                <a:solidFill>
                  <a:schemeClr val="bg1"/>
                </a:solidFill>
              </a:rPr>
              <a:t>Cancer screening</a:t>
            </a:r>
          </a:p>
          <a:p>
            <a:pPr algn="r">
              <a:lnSpc>
                <a:spcPct val="150000"/>
              </a:lnSpc>
            </a:pPr>
            <a:r>
              <a:rPr lang="en-US" dirty="0" smtClean="0">
                <a:solidFill>
                  <a:schemeClr val="bg1"/>
                </a:solidFill>
              </a:rPr>
              <a:t>Seatbelt &amp; child safety seat use</a:t>
            </a:r>
          </a:p>
        </p:txBody>
      </p:sp>
      <p:sp>
        <p:nvSpPr>
          <p:cNvPr id="10" name="TextBox 9"/>
          <p:cNvSpPr txBox="1"/>
          <p:nvPr/>
        </p:nvSpPr>
        <p:spPr>
          <a:xfrm>
            <a:off x="5562600" y="914400"/>
            <a:ext cx="3810000" cy="4478149"/>
          </a:xfrm>
          <a:prstGeom prst="rect">
            <a:avLst/>
          </a:prstGeom>
          <a:noFill/>
        </p:spPr>
        <p:txBody>
          <a:bodyPr wrap="square" rtlCol="0">
            <a:spAutoFit/>
          </a:bodyPr>
          <a:lstStyle/>
          <a:p>
            <a:r>
              <a:rPr lang="en-US" sz="2400" u="sng" dirty="0" smtClean="0"/>
              <a:t>Health Outcomes</a:t>
            </a:r>
          </a:p>
          <a:p>
            <a:endParaRPr lang="en-US" dirty="0" smtClean="0"/>
          </a:p>
          <a:p>
            <a:endParaRPr lang="en-US" dirty="0" smtClean="0"/>
          </a:p>
          <a:p>
            <a:r>
              <a:rPr lang="en-US" dirty="0" smtClean="0"/>
              <a:t>Diabetes</a:t>
            </a:r>
          </a:p>
          <a:p>
            <a:endParaRPr lang="en-US" dirty="0" smtClean="0"/>
          </a:p>
          <a:p>
            <a:r>
              <a:rPr lang="en-US" dirty="0" smtClean="0"/>
              <a:t>STDs</a:t>
            </a:r>
          </a:p>
          <a:p>
            <a:endParaRPr lang="en-US" dirty="0" smtClean="0"/>
          </a:p>
          <a:p>
            <a:r>
              <a:rPr lang="en-US" dirty="0" smtClean="0"/>
              <a:t>Unintentional injuries</a:t>
            </a:r>
          </a:p>
          <a:p>
            <a:endParaRPr lang="en-US" dirty="0" smtClean="0"/>
          </a:p>
          <a:p>
            <a:r>
              <a:rPr lang="en-US" dirty="0" smtClean="0"/>
              <a:t>Cardiovascular disease</a:t>
            </a:r>
          </a:p>
          <a:p>
            <a:endParaRPr lang="en-US" dirty="0" smtClean="0"/>
          </a:p>
          <a:p>
            <a:r>
              <a:rPr lang="en-US" dirty="0" smtClean="0"/>
              <a:t>Cancer</a:t>
            </a:r>
          </a:p>
          <a:p>
            <a:endParaRPr lang="en-US" dirty="0" smtClean="0"/>
          </a:p>
          <a:p>
            <a:r>
              <a:rPr lang="en-US" dirty="0" smtClean="0"/>
              <a:t>Suicide</a:t>
            </a:r>
          </a:p>
          <a:p>
            <a:pPr>
              <a:lnSpc>
                <a:spcPct val="150000"/>
              </a:lnSpc>
            </a:pPr>
            <a:endParaRPr lang="en-US" dirty="0" smtClean="0"/>
          </a:p>
        </p:txBody>
      </p:sp>
      <p:cxnSp>
        <p:nvCxnSpPr>
          <p:cNvPr id="14" name="Straight Connector 13"/>
          <p:cNvCxnSpPr/>
          <p:nvPr/>
        </p:nvCxnSpPr>
        <p:spPr>
          <a:xfrm>
            <a:off x="3505200" y="1828800"/>
            <a:ext cx="2057400" cy="1524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05200" y="1828800"/>
            <a:ext cx="2057400" cy="17526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05200" y="2286000"/>
            <a:ext cx="2057400" cy="13716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505200" y="2057400"/>
            <a:ext cx="2057400" cy="2286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3352800" y="1981200"/>
            <a:ext cx="2362200" cy="20574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05200" y="2133600"/>
            <a:ext cx="2057400" cy="9144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0" idx="1"/>
          </p:cNvCxnSpPr>
          <p:nvPr/>
        </p:nvCxnSpPr>
        <p:spPr>
          <a:xfrm flipV="1">
            <a:off x="3505200" y="3153475"/>
            <a:ext cx="2057400" cy="35172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505200" y="2590800"/>
            <a:ext cx="2057400" cy="76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05200" y="2667000"/>
            <a:ext cx="2057400" cy="381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3505200" y="2667000"/>
            <a:ext cx="2057400" cy="20574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505200" y="3048000"/>
            <a:ext cx="2057400" cy="6858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505200" y="3048000"/>
            <a:ext cx="1981200" cy="1219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581400" y="3048000"/>
            <a:ext cx="1981200" cy="17526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505200" y="3886200"/>
            <a:ext cx="20574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505200" y="2133600"/>
            <a:ext cx="2133600" cy="17526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3505200" y="2667000"/>
            <a:ext cx="2057400" cy="1600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3352800" y="2362200"/>
            <a:ext cx="2514600" cy="22098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505200" y="3810000"/>
            <a:ext cx="1981200" cy="9144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3581400" y="4267200"/>
            <a:ext cx="19812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flipH="1" flipV="1">
            <a:off x="3314700" y="2857500"/>
            <a:ext cx="2514600" cy="21336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3505200" y="4876800"/>
            <a:ext cx="2057400" cy="3048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3505200" y="3276600"/>
            <a:ext cx="2133600" cy="1905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3505200" y="4343400"/>
            <a:ext cx="2057400" cy="838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3505200" y="4343400"/>
            <a:ext cx="2209800" cy="1219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10" idx="1"/>
          </p:cNvCxnSpPr>
          <p:nvPr/>
        </p:nvCxnSpPr>
        <p:spPr>
          <a:xfrm rot="5400000" flipH="1" flipV="1">
            <a:off x="3176938" y="3481738"/>
            <a:ext cx="2713925" cy="20574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40"/>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28"/>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43"/>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66"/>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0"/>
                                          </p:stCondLst>
                                        </p:cTn>
                                        <p:tgtEl>
                                          <p:spTgt spid="6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nodeType="afterEffect">
                                  <p:stCondLst>
                                    <p:cond delay="500"/>
                                  </p:stCondLst>
                                  <p:childTnLst>
                                    <p:set>
                                      <p:cBhvr>
                                        <p:cTn id="45" dur="1" fill="hold">
                                          <p:stCondLst>
                                            <p:cond delay="0"/>
                                          </p:stCondLst>
                                        </p:cTn>
                                        <p:tgtEl>
                                          <p:spTgt spid="33"/>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500"/>
                                  </p:stCondLst>
                                  <p:childTnLst>
                                    <p:set>
                                      <p:cBhvr>
                                        <p:cTn id="48" dur="1" fill="hold">
                                          <p:stCondLst>
                                            <p:cond delay="0"/>
                                          </p:stCondLst>
                                        </p:cTn>
                                        <p:tgtEl>
                                          <p:spTgt spid="72"/>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nodeType="afterEffect">
                                  <p:stCondLst>
                                    <p:cond delay="500"/>
                                  </p:stCondLst>
                                  <p:childTnLst>
                                    <p:set>
                                      <p:cBhvr>
                                        <p:cTn id="51" dur="1" fill="hold">
                                          <p:stCondLst>
                                            <p:cond delay="0"/>
                                          </p:stCondLst>
                                        </p:cTn>
                                        <p:tgtEl>
                                          <p:spTgt spid="70"/>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nodeType="afterEffect">
                                  <p:stCondLst>
                                    <p:cond delay="500"/>
                                  </p:stCondLst>
                                  <p:childTnLst>
                                    <p:set>
                                      <p:cBhvr>
                                        <p:cTn id="54" dur="1" fill="hold">
                                          <p:stCondLst>
                                            <p:cond delay="0"/>
                                          </p:stCondLst>
                                        </p:cTn>
                                        <p:tgtEl>
                                          <p:spTgt spid="75"/>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nodeType="afterEffect">
                                  <p:stCondLst>
                                    <p:cond delay="500"/>
                                  </p:stCondLst>
                                  <p:childTnLst>
                                    <p:set>
                                      <p:cBhvr>
                                        <p:cTn id="57" dur="1" fill="hold">
                                          <p:stCondLst>
                                            <p:cond delay="0"/>
                                          </p:stCondLst>
                                        </p:cTn>
                                        <p:tgtEl>
                                          <p:spTgt spid="7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nodeType="afterEffect">
                                  <p:stCondLst>
                                    <p:cond delay="500"/>
                                  </p:stCondLst>
                                  <p:childTnLst>
                                    <p:set>
                                      <p:cBhvr>
                                        <p:cTn id="60" dur="1" fill="hold">
                                          <p:stCondLst>
                                            <p:cond delay="0"/>
                                          </p:stCondLst>
                                        </p:cTn>
                                        <p:tgtEl>
                                          <p:spTgt spid="81"/>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nodeType="afterEffect">
                                  <p:stCondLst>
                                    <p:cond delay="500"/>
                                  </p:stCondLst>
                                  <p:childTnLst>
                                    <p:set>
                                      <p:cBhvr>
                                        <p:cTn id="63" dur="1" fill="hold">
                                          <p:stCondLst>
                                            <p:cond delay="0"/>
                                          </p:stCondLst>
                                        </p:cTn>
                                        <p:tgtEl>
                                          <p:spTgt spid="84"/>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nodeType="afterEffect">
                                  <p:stCondLst>
                                    <p:cond delay="500"/>
                                  </p:stCondLst>
                                  <p:childTnLst>
                                    <p:set>
                                      <p:cBhvr>
                                        <p:cTn id="66" dur="1" fill="hold">
                                          <p:stCondLst>
                                            <p:cond delay="0"/>
                                          </p:stCondLst>
                                        </p:cTn>
                                        <p:tgtEl>
                                          <p:spTgt spid="87"/>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nodeType="afterEffect">
                                  <p:stCondLst>
                                    <p:cond delay="500"/>
                                  </p:stCondLst>
                                  <p:childTnLst>
                                    <p:set>
                                      <p:cBhvr>
                                        <p:cTn id="69" dur="1" fill="hold">
                                          <p:stCondLst>
                                            <p:cond delay="0"/>
                                          </p:stCondLst>
                                        </p:cTn>
                                        <p:tgtEl>
                                          <p:spTgt spid="92"/>
                                        </p:tgtEl>
                                        <p:attrNameLst>
                                          <p:attrName>style.visibility</p:attrName>
                                        </p:attrNameLst>
                                      </p:cBhvr>
                                      <p:to>
                                        <p:strVal val="visible"/>
                                      </p:to>
                                    </p:set>
                                  </p:childTnLst>
                                </p:cTn>
                              </p:par>
                            </p:childTnLst>
                          </p:cTn>
                        </p:par>
                        <p:par>
                          <p:cTn id="70" fill="hold">
                            <p:stCondLst>
                              <p:cond delay="11000"/>
                            </p:stCondLst>
                            <p:childTnLst>
                              <p:par>
                                <p:cTn id="71" presetID="1" presetClass="entr" presetSubtype="0" fill="hold" nodeType="afterEffect">
                                  <p:stCondLst>
                                    <p:cond delay="500"/>
                                  </p:stCondLst>
                                  <p:childTnLst>
                                    <p:set>
                                      <p:cBhvr>
                                        <p:cTn id="72" dur="1" fill="hold">
                                          <p:stCondLst>
                                            <p:cond delay="0"/>
                                          </p:stCondLst>
                                        </p:cTn>
                                        <p:tgtEl>
                                          <p:spTgt spid="95"/>
                                        </p:tgtEl>
                                        <p:attrNameLst>
                                          <p:attrName>style.visibility</p:attrName>
                                        </p:attrNameLst>
                                      </p:cBhvr>
                                      <p:to>
                                        <p:strVal val="visible"/>
                                      </p:to>
                                    </p:set>
                                  </p:childTnLst>
                                </p:cTn>
                              </p:par>
                            </p:childTnLst>
                          </p:cTn>
                        </p:par>
                        <p:par>
                          <p:cTn id="73" fill="hold">
                            <p:stCondLst>
                              <p:cond delay="11500"/>
                            </p:stCondLst>
                            <p:childTnLst>
                              <p:par>
                                <p:cTn id="74" presetID="1" presetClass="entr" presetSubtype="0" fill="hold" nodeType="afterEffect">
                                  <p:stCondLst>
                                    <p:cond delay="500"/>
                                  </p:stCondLst>
                                  <p:childTnLst>
                                    <p:set>
                                      <p:cBhvr>
                                        <p:cTn id="75" dur="1" fill="hold">
                                          <p:stCondLst>
                                            <p:cond delay="0"/>
                                          </p:stCondLst>
                                        </p:cTn>
                                        <p:tgtEl>
                                          <p:spTgt spid="89"/>
                                        </p:tgtEl>
                                        <p:attrNameLst>
                                          <p:attrName>style.visibility</p:attrName>
                                        </p:attrNameLst>
                                      </p:cBhvr>
                                      <p:to>
                                        <p:strVal val="visible"/>
                                      </p:to>
                                    </p:set>
                                  </p:childTnLst>
                                </p:cTn>
                              </p:par>
                            </p:childTnLst>
                          </p:cTn>
                        </p:par>
                        <p:par>
                          <p:cTn id="76" fill="hold">
                            <p:stCondLst>
                              <p:cond delay="12000"/>
                            </p:stCondLst>
                            <p:childTnLst>
                              <p:par>
                                <p:cTn id="77" presetID="1" presetClass="entr" presetSubtype="0" fill="hold" nodeType="afterEffect">
                                  <p:stCondLst>
                                    <p:cond delay="500"/>
                                  </p:stCondLst>
                                  <p:childTnLst>
                                    <p:set>
                                      <p:cBhvr>
                                        <p:cTn id="78" dur="1" fill="hold">
                                          <p:stCondLst>
                                            <p:cond delay="0"/>
                                          </p:stCondLst>
                                        </p:cTn>
                                        <p:tgtEl>
                                          <p:spTgt spid="101"/>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nodeType="afterEffect">
                                  <p:stCondLst>
                                    <p:cond delay="500"/>
                                  </p:stCondLst>
                                  <p:childTnLst>
                                    <p:set>
                                      <p:cBhvr>
                                        <p:cTn id="81" dur="1" fill="hold">
                                          <p:stCondLst>
                                            <p:cond delay="0"/>
                                          </p:stCondLst>
                                        </p:cTn>
                                        <p:tgtEl>
                                          <p:spTgt spid="98"/>
                                        </p:tgtEl>
                                        <p:attrNameLst>
                                          <p:attrName>style.visibility</p:attrName>
                                        </p:attrNameLst>
                                      </p:cBhvr>
                                      <p:to>
                                        <p:strVal val="visible"/>
                                      </p:to>
                                    </p:set>
                                  </p:childTnLst>
                                </p:cTn>
                              </p:par>
                            </p:childTnLst>
                          </p:cTn>
                        </p:par>
                        <p:par>
                          <p:cTn id="82" fill="hold">
                            <p:stCondLst>
                              <p:cond delay="13000"/>
                            </p:stCondLst>
                            <p:childTnLst>
                              <p:par>
                                <p:cTn id="83" presetID="1" presetClass="entr" presetSubtype="0" fill="hold" nodeType="afterEffect">
                                  <p:stCondLst>
                                    <p:cond delay="50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4" cstate="print"/>
          <a:srcRect/>
          <a:stretch>
            <a:fillRect/>
          </a:stretch>
        </p:blipFill>
        <p:spPr bwMode="auto">
          <a:xfrm>
            <a:off x="0" y="2758786"/>
            <a:ext cx="3505200" cy="3146714"/>
          </a:xfrm>
          <a:prstGeom prst="rect">
            <a:avLst/>
          </a:prstGeom>
          <a:noFill/>
          <a:ln w="9525">
            <a:noFill/>
            <a:miter lim="800000"/>
            <a:headEnd/>
            <a:tailEnd/>
          </a:ln>
        </p:spPr>
      </p:pic>
      <p:sp>
        <p:nvSpPr>
          <p:cNvPr id="2" name="Title 1"/>
          <p:cNvSpPr>
            <a:spLocks noGrp="1"/>
          </p:cNvSpPr>
          <p:nvPr>
            <p:ph type="title"/>
          </p:nvPr>
        </p:nvSpPr>
        <p:spPr/>
        <p:txBody>
          <a:bodyPr/>
          <a:lstStyle/>
          <a:p>
            <a:r>
              <a:rPr lang="en-US" sz="2800" dirty="0" smtClean="0"/>
              <a:t>The biggie . . . Tobacco</a:t>
            </a:r>
            <a:endParaRPr lang="en-US" sz="2800" dirty="0"/>
          </a:p>
        </p:txBody>
      </p:sp>
      <p:sp>
        <p:nvSpPr>
          <p:cNvPr id="3" name="Content Placeholder 2"/>
          <p:cNvSpPr>
            <a:spLocks noGrp="1"/>
          </p:cNvSpPr>
          <p:nvPr>
            <p:ph idx="1"/>
          </p:nvPr>
        </p:nvSpPr>
        <p:spPr/>
        <p:txBody>
          <a:bodyPr/>
          <a:lstStyle/>
          <a:p>
            <a:endParaRPr lang="en-US" sz="2000" dirty="0" smtClean="0">
              <a:latin typeface="+mn-lt"/>
            </a:endParaRPr>
          </a:p>
          <a:p>
            <a:pPr>
              <a:buNone/>
            </a:pPr>
            <a:r>
              <a:rPr lang="en-US" sz="2400" dirty="0" smtClean="0">
                <a:latin typeface="+mn-lt"/>
              </a:rPr>
              <a:t>In Washington . . .</a:t>
            </a:r>
          </a:p>
          <a:p>
            <a:pPr>
              <a:buNone/>
            </a:pPr>
            <a:endParaRPr lang="en-US" sz="2000" dirty="0" smtClean="0">
              <a:latin typeface="+mn-lt"/>
            </a:endParaRPr>
          </a:p>
          <a:p>
            <a:r>
              <a:rPr lang="en-US" sz="2000" dirty="0" smtClean="0">
                <a:latin typeface="+mn-lt"/>
              </a:rPr>
              <a:t>Smoking prevalence among Natives is </a:t>
            </a:r>
            <a:r>
              <a:rPr lang="en-US" sz="2000" b="1" dirty="0" smtClean="0">
                <a:latin typeface="+mn-lt"/>
              </a:rPr>
              <a:t>32%.</a:t>
            </a:r>
            <a:r>
              <a:rPr lang="en-US" sz="2000" dirty="0" smtClean="0">
                <a:latin typeface="+mn-lt"/>
              </a:rPr>
              <a:t>  This is significantly higher than the state rate of about </a:t>
            </a:r>
            <a:r>
              <a:rPr lang="en-US" sz="2000" b="1" dirty="0" smtClean="0">
                <a:latin typeface="+mn-lt"/>
              </a:rPr>
              <a:t>17.5%</a:t>
            </a:r>
            <a:r>
              <a:rPr lang="en-US" sz="2000" dirty="0" smtClean="0">
                <a:latin typeface="+mn-lt"/>
              </a:rPr>
              <a:t>. </a:t>
            </a:r>
          </a:p>
          <a:p>
            <a:endParaRPr lang="en-US" sz="2000" dirty="0" smtClean="0">
              <a:latin typeface="+mn-lt"/>
            </a:endParaRPr>
          </a:p>
          <a:p>
            <a:r>
              <a:rPr lang="en-US" sz="2000" dirty="0" smtClean="0">
                <a:latin typeface="+mn-lt"/>
              </a:rPr>
              <a:t>Native Americans in Washington have a higher incidence of lung and bronchus cancer than Washington State as a whole, </a:t>
            </a:r>
          </a:p>
          <a:p>
            <a:endParaRPr lang="en-US" sz="2000" dirty="0" smtClean="0">
              <a:latin typeface="+mn-lt"/>
            </a:endParaRPr>
          </a:p>
          <a:p>
            <a:r>
              <a:rPr lang="en-US" sz="2000" dirty="0" smtClean="0">
                <a:latin typeface="+mn-lt"/>
              </a:rPr>
              <a:t>and have a higher rate of trachea, lung and bronchus cancer mortality.</a:t>
            </a:r>
          </a:p>
          <a:p>
            <a:endParaRPr lang="en-US" dirty="0"/>
          </a:p>
        </p:txBody>
      </p:sp>
      <p:sp>
        <p:nvSpPr>
          <p:cNvPr id="5" name="Footer Placeholder 4"/>
          <p:cNvSpPr>
            <a:spLocks noGrp="1"/>
          </p:cNvSpPr>
          <p:nvPr>
            <p:ph type="ftr" sz="quarter" idx="10"/>
          </p:nvPr>
        </p:nvSpPr>
        <p:spPr/>
        <p:txBody>
          <a:bodyPr/>
          <a:lstStyle/>
          <a:p>
            <a:pPr>
              <a:defRPr/>
            </a:pPr>
            <a:r>
              <a:rPr lang="en-US" smtClean="0"/>
              <a:t>Northwest Portland Area Indian Health Board</a:t>
            </a:r>
            <a:endParaRPr lang="en-US"/>
          </a:p>
        </p:txBody>
      </p:sp>
      <p:sp>
        <p:nvSpPr>
          <p:cNvPr id="6" name="Date Placeholder 5"/>
          <p:cNvSpPr>
            <a:spLocks noGrp="1"/>
          </p:cNvSpPr>
          <p:nvPr>
            <p:ph type="dt" sz="half" idx="11"/>
          </p:nvPr>
        </p:nvSpPr>
        <p:spPr/>
        <p:txBody>
          <a:bodyPr/>
          <a:lstStyle/>
          <a:p>
            <a:pPr>
              <a:defRPr/>
            </a:pPr>
            <a:fld id="{B05B6296-5D43-4C4C-AB6C-F083718BC845}" type="datetime1">
              <a:rPr lang="en-US" smtClean="0"/>
              <a:pPr>
                <a:defRPr/>
              </a:pPr>
              <a:t>1/5/2011</a:t>
            </a:fld>
            <a:endParaRPr lang="en-US" dirty="0"/>
          </a:p>
        </p:txBody>
      </p:sp>
      <p:sp>
        <p:nvSpPr>
          <p:cNvPr id="7" name="Slide Number Placeholder 6"/>
          <p:cNvSpPr>
            <a:spLocks noGrp="1"/>
          </p:cNvSpPr>
          <p:nvPr>
            <p:ph type="sldNum" sz="quarter" idx="12"/>
          </p:nvPr>
        </p:nvSpPr>
        <p:spPr/>
        <p:txBody>
          <a:bodyPr/>
          <a:lstStyle/>
          <a:p>
            <a:pPr>
              <a:defRPr/>
            </a:pPr>
            <a:fld id="{673ABC90-D0B9-4443-AAF4-9FAF74F403CB}" type="slidenum">
              <a:rPr lang="en-US" smtClean="0"/>
              <a:pPr>
                <a:defRPr/>
              </a:pPr>
              <a:t>11</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5105400" y="2719387"/>
            <a:ext cx="3657600" cy="2462213"/>
          </a:xfrm>
          <a:prstGeom prst="rect">
            <a:avLst/>
          </a:prstGeom>
          <a:noFill/>
          <a:ln w="9525">
            <a:noFill/>
            <a:miter lim="800000"/>
            <a:headEnd/>
            <a:tailEnd/>
          </a:ln>
          <a:effectLst/>
        </p:spPr>
        <p:txBody>
          <a:bodyPr wrap="square">
            <a:spAutoFit/>
          </a:bodyPr>
          <a:lstStyle/>
          <a:p>
            <a:pPr eaLnBrk="0" hangingPunct="0">
              <a:spcBef>
                <a:spcPct val="0"/>
              </a:spcBef>
            </a:pPr>
            <a:r>
              <a:rPr lang="en-US" sz="2200" dirty="0">
                <a:solidFill>
                  <a:srgbClr val="CC3300"/>
                </a:solidFill>
                <a:latin typeface="Rockwell" pitchFamily="18" charset="0"/>
              </a:rPr>
              <a:t>Lip cancer </a:t>
            </a:r>
          </a:p>
          <a:p>
            <a:pPr eaLnBrk="0" hangingPunct="0">
              <a:spcBef>
                <a:spcPct val="0"/>
              </a:spcBef>
            </a:pPr>
            <a:r>
              <a:rPr lang="en-US" sz="2200" dirty="0">
                <a:solidFill>
                  <a:srgbClr val="CC3300"/>
                </a:solidFill>
                <a:latin typeface="Rockwell" pitchFamily="18" charset="0"/>
              </a:rPr>
              <a:t>Tongue cancer </a:t>
            </a:r>
          </a:p>
          <a:p>
            <a:pPr eaLnBrk="0" hangingPunct="0">
              <a:spcBef>
                <a:spcPct val="0"/>
              </a:spcBef>
            </a:pPr>
            <a:r>
              <a:rPr lang="en-US" sz="2200" dirty="0">
                <a:solidFill>
                  <a:srgbClr val="CC3300"/>
                </a:solidFill>
                <a:latin typeface="Rockwell" pitchFamily="18" charset="0"/>
              </a:rPr>
              <a:t>Gum cancer </a:t>
            </a:r>
          </a:p>
          <a:p>
            <a:pPr eaLnBrk="0" hangingPunct="0">
              <a:spcBef>
                <a:spcPct val="0"/>
              </a:spcBef>
            </a:pPr>
            <a:r>
              <a:rPr lang="en-US" sz="2200" dirty="0">
                <a:solidFill>
                  <a:srgbClr val="CC3300"/>
                </a:solidFill>
                <a:latin typeface="Rockwell" pitchFamily="18" charset="0"/>
              </a:rPr>
              <a:t>Larynx cancer </a:t>
            </a:r>
          </a:p>
          <a:p>
            <a:pPr eaLnBrk="0" hangingPunct="0">
              <a:spcBef>
                <a:spcPct val="0"/>
              </a:spcBef>
            </a:pPr>
            <a:r>
              <a:rPr lang="en-US" sz="2200" dirty="0">
                <a:solidFill>
                  <a:srgbClr val="CC3300"/>
                </a:solidFill>
                <a:latin typeface="Rockwell" pitchFamily="18" charset="0"/>
              </a:rPr>
              <a:t>Lung cancer </a:t>
            </a:r>
          </a:p>
          <a:p>
            <a:pPr eaLnBrk="0" hangingPunct="0">
              <a:spcBef>
                <a:spcPct val="0"/>
              </a:spcBef>
            </a:pPr>
            <a:r>
              <a:rPr lang="en-US" sz="2200" dirty="0">
                <a:solidFill>
                  <a:srgbClr val="CC3300"/>
                </a:solidFill>
                <a:latin typeface="Rockwell" pitchFamily="18" charset="0"/>
              </a:rPr>
              <a:t>Peptic ulcer </a:t>
            </a:r>
          </a:p>
          <a:p>
            <a:pPr eaLnBrk="0" hangingPunct="0">
              <a:spcBef>
                <a:spcPct val="0"/>
              </a:spcBef>
            </a:pPr>
            <a:r>
              <a:rPr lang="en-US" sz="2200" dirty="0">
                <a:solidFill>
                  <a:srgbClr val="CC3300"/>
                </a:solidFill>
                <a:latin typeface="Rockwell" pitchFamily="18" charset="0"/>
              </a:rPr>
              <a:t>Bladder </a:t>
            </a:r>
            <a:r>
              <a:rPr lang="en-US" sz="2200" dirty="0" smtClean="0">
                <a:solidFill>
                  <a:srgbClr val="CC3300"/>
                </a:solidFill>
                <a:latin typeface="Rockwell" pitchFamily="18" charset="0"/>
              </a:rPr>
              <a:t>cancer</a:t>
            </a:r>
            <a:endParaRPr lang="en-US" sz="2200" dirty="0">
              <a:solidFill>
                <a:srgbClr val="CC3300"/>
              </a:solidFill>
              <a:latin typeface="Rockwell" pitchFamily="18" charset="0"/>
            </a:endParaRPr>
          </a:p>
        </p:txBody>
      </p:sp>
      <p:sp>
        <p:nvSpPr>
          <p:cNvPr id="55300" name="Text Box 4"/>
          <p:cNvSpPr txBox="1">
            <a:spLocks noChangeArrowheads="1"/>
          </p:cNvSpPr>
          <p:nvPr/>
        </p:nvSpPr>
        <p:spPr bwMode="auto">
          <a:xfrm>
            <a:off x="1066800" y="2667000"/>
            <a:ext cx="4724400" cy="3477875"/>
          </a:xfrm>
          <a:prstGeom prst="rect">
            <a:avLst/>
          </a:prstGeom>
          <a:noFill/>
          <a:ln w="9525">
            <a:noFill/>
            <a:miter lim="800000"/>
            <a:headEnd/>
            <a:tailEnd/>
          </a:ln>
          <a:effectLst/>
        </p:spPr>
        <p:txBody>
          <a:bodyPr wrap="square">
            <a:spAutoFit/>
          </a:bodyPr>
          <a:lstStyle/>
          <a:p>
            <a:pPr algn="just" eaLnBrk="0" hangingPunct="0">
              <a:spcBef>
                <a:spcPct val="0"/>
              </a:spcBef>
            </a:pPr>
            <a:r>
              <a:rPr lang="en-US" sz="2200" dirty="0">
                <a:solidFill>
                  <a:srgbClr val="FFFFFF"/>
                </a:solidFill>
                <a:latin typeface="Rockwell" pitchFamily="18" charset="0"/>
              </a:rPr>
              <a:t>Bronchitis</a:t>
            </a:r>
          </a:p>
          <a:p>
            <a:pPr algn="just" eaLnBrk="0" hangingPunct="0">
              <a:spcBef>
                <a:spcPct val="0"/>
              </a:spcBef>
            </a:pPr>
            <a:r>
              <a:rPr lang="en-US" sz="2200" dirty="0">
                <a:solidFill>
                  <a:srgbClr val="FFFFFF"/>
                </a:solidFill>
                <a:latin typeface="Rockwell" pitchFamily="18" charset="0"/>
              </a:rPr>
              <a:t>Emphysema</a:t>
            </a:r>
          </a:p>
          <a:p>
            <a:pPr algn="just" eaLnBrk="0" hangingPunct="0">
              <a:spcBef>
                <a:spcPct val="0"/>
              </a:spcBef>
            </a:pPr>
            <a:r>
              <a:rPr lang="en-US" sz="2200" dirty="0">
                <a:solidFill>
                  <a:srgbClr val="FFFFFF"/>
                </a:solidFill>
                <a:latin typeface="Rockwell" pitchFamily="18" charset="0"/>
              </a:rPr>
              <a:t>Coronary Heart Disease</a:t>
            </a:r>
          </a:p>
          <a:p>
            <a:pPr algn="just" eaLnBrk="0" hangingPunct="0">
              <a:spcBef>
                <a:spcPct val="0"/>
              </a:spcBef>
            </a:pPr>
            <a:r>
              <a:rPr lang="en-US" sz="2200" dirty="0">
                <a:solidFill>
                  <a:srgbClr val="FFFFFF"/>
                </a:solidFill>
                <a:latin typeface="Rockwell" pitchFamily="18" charset="0"/>
              </a:rPr>
              <a:t>Cirrhosis of the liver</a:t>
            </a:r>
          </a:p>
          <a:p>
            <a:pPr algn="just" eaLnBrk="0" hangingPunct="0">
              <a:spcBef>
                <a:spcPct val="0"/>
              </a:spcBef>
            </a:pPr>
            <a:r>
              <a:rPr lang="en-US" sz="2200" dirty="0">
                <a:solidFill>
                  <a:srgbClr val="FFFFFF"/>
                </a:solidFill>
                <a:latin typeface="Rockwell" pitchFamily="18" charset="0"/>
              </a:rPr>
              <a:t>Low birth-weight babies</a:t>
            </a:r>
          </a:p>
          <a:p>
            <a:pPr algn="just" eaLnBrk="0" hangingPunct="0">
              <a:spcBef>
                <a:spcPct val="0"/>
              </a:spcBef>
            </a:pPr>
            <a:r>
              <a:rPr lang="en-US" sz="2200" dirty="0">
                <a:solidFill>
                  <a:srgbClr val="FFFFFF"/>
                </a:solidFill>
                <a:latin typeface="Rockwell" pitchFamily="18" charset="0"/>
              </a:rPr>
              <a:t>SIDS </a:t>
            </a:r>
          </a:p>
          <a:p>
            <a:pPr algn="just" eaLnBrk="0" hangingPunct="0">
              <a:spcBef>
                <a:spcPct val="0"/>
              </a:spcBef>
            </a:pPr>
            <a:r>
              <a:rPr lang="en-US" sz="2200" dirty="0">
                <a:solidFill>
                  <a:srgbClr val="FFFFFF"/>
                </a:solidFill>
                <a:latin typeface="Rockwell" pitchFamily="18" charset="0"/>
              </a:rPr>
              <a:t>Miscarriage</a:t>
            </a:r>
          </a:p>
          <a:p>
            <a:pPr algn="just" eaLnBrk="0" hangingPunct="0">
              <a:spcBef>
                <a:spcPct val="0"/>
              </a:spcBef>
            </a:pPr>
            <a:r>
              <a:rPr lang="en-US" sz="2200" dirty="0">
                <a:solidFill>
                  <a:srgbClr val="FFFFFF"/>
                </a:solidFill>
                <a:latin typeface="Rockwell" pitchFamily="18" charset="0"/>
              </a:rPr>
              <a:t>Cardiovascular disease</a:t>
            </a:r>
          </a:p>
          <a:p>
            <a:pPr algn="just" eaLnBrk="0" hangingPunct="0">
              <a:spcBef>
                <a:spcPct val="0"/>
              </a:spcBef>
            </a:pPr>
            <a:r>
              <a:rPr lang="en-US" sz="2200" dirty="0">
                <a:solidFill>
                  <a:srgbClr val="FFFFFF"/>
                </a:solidFill>
                <a:latin typeface="Rockwell" pitchFamily="18" charset="0"/>
              </a:rPr>
              <a:t>Pneumonia</a:t>
            </a:r>
          </a:p>
          <a:p>
            <a:pPr algn="just" eaLnBrk="0" hangingPunct="0">
              <a:spcBef>
                <a:spcPct val="0"/>
              </a:spcBef>
            </a:pPr>
            <a:r>
              <a:rPr lang="en-US" sz="2200" dirty="0">
                <a:solidFill>
                  <a:srgbClr val="FFFFFF"/>
                </a:solidFill>
                <a:latin typeface="Rockwell" pitchFamily="18" charset="0"/>
              </a:rPr>
              <a:t>Impotence and Infertility</a:t>
            </a:r>
          </a:p>
        </p:txBody>
      </p:sp>
      <p:pic>
        <p:nvPicPr>
          <p:cNvPr id="55301" name="Picture 5" descr="NPAIHBVector"/>
          <p:cNvPicPr>
            <a:picLocks noChangeAspect="1" noChangeArrowheads="1"/>
          </p:cNvPicPr>
          <p:nvPr/>
        </p:nvPicPr>
        <p:blipFill>
          <a:blip r:embed="rId4" cstate="print"/>
          <a:srcRect/>
          <a:stretch>
            <a:fillRect/>
          </a:stretch>
        </p:blipFill>
        <p:spPr bwMode="auto">
          <a:xfrm>
            <a:off x="8382000" y="6172200"/>
            <a:ext cx="581025" cy="469900"/>
          </a:xfrm>
          <a:prstGeom prst="rect">
            <a:avLst/>
          </a:prstGeom>
          <a:noFill/>
        </p:spPr>
      </p:pic>
      <p:pic>
        <p:nvPicPr>
          <p:cNvPr id="7" name="Picture 6" descr="carsticker.jpg"/>
          <p:cNvPicPr>
            <a:picLocks noChangeAspect="1"/>
          </p:cNvPicPr>
          <p:nvPr/>
        </p:nvPicPr>
        <p:blipFill>
          <a:blip r:embed="rId5" cstate="print"/>
          <a:stretch>
            <a:fillRect/>
          </a:stretch>
        </p:blipFill>
        <p:spPr>
          <a:xfrm>
            <a:off x="304800" y="228600"/>
            <a:ext cx="8610600" cy="220980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ppt_x"/>
                                          </p:val>
                                        </p:tav>
                                        <p:tav tm="100000">
                                          <p:val>
                                            <p:strVal val="#ppt_x"/>
                                          </p:val>
                                        </p:tav>
                                      </p:tavLst>
                                    </p:anim>
                                    <p:anim calcmode="lin" valueType="num">
                                      <p:cBhvr additive="base">
                                        <p:cTn id="8" dur="500" fill="hold"/>
                                        <p:tgtEl>
                                          <p:spTgt spid="553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gtEl>
                                        <p:attrNameLst>
                                          <p:attrName>style.visibility</p:attrName>
                                        </p:attrNameLst>
                                      </p:cBhvr>
                                      <p:to>
                                        <p:strVal val="visible"/>
                                      </p:to>
                                    </p:set>
                                    <p:anim calcmode="lin" valueType="num">
                                      <p:cBhvr additive="base">
                                        <p:cTn id="13" dur="500" fill="hold"/>
                                        <p:tgtEl>
                                          <p:spTgt spid="55299"/>
                                        </p:tgtEl>
                                        <p:attrNameLst>
                                          <p:attrName>ppt_x</p:attrName>
                                        </p:attrNameLst>
                                      </p:cBhvr>
                                      <p:tavLst>
                                        <p:tav tm="0">
                                          <p:val>
                                            <p:strVal val="0-#ppt_w/2"/>
                                          </p:val>
                                        </p:tav>
                                        <p:tav tm="100000">
                                          <p:val>
                                            <p:strVal val="#ppt_x"/>
                                          </p:val>
                                        </p:tav>
                                      </p:tavLst>
                                    </p:anim>
                                    <p:anim calcmode="lin" valueType="num">
                                      <p:cBhvr additive="base">
                                        <p:cTn id="14" dur="500" fill="hold"/>
                                        <p:tgtEl>
                                          <p:spTgt spid="552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P spid="5530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1"/>
          <p:cNvSpPr>
            <a:spLocks noGrp="1"/>
          </p:cNvSpPr>
          <p:nvPr>
            <p:ph idx="1"/>
          </p:nvPr>
        </p:nvSpPr>
        <p:spPr/>
        <p:txBody>
          <a:bodyPr/>
          <a:lstStyle/>
          <a:p>
            <a:pPr>
              <a:buFont typeface="Arial" charset="0"/>
              <a:buNone/>
            </a:pPr>
            <a:r>
              <a:rPr lang="en-US" sz="2800" dirty="0" smtClean="0"/>
              <a:t>	</a:t>
            </a:r>
            <a:endParaRPr lang="en-US" sz="2400" i="1" baseline="30000" dirty="0" smtClean="0"/>
          </a:p>
        </p:txBody>
      </p:sp>
      <p:sp>
        <p:nvSpPr>
          <p:cNvPr id="10" name="Text Placeholder 9"/>
          <p:cNvSpPr>
            <a:spLocks noGrp="1"/>
          </p:cNvSpPr>
          <p:nvPr>
            <p:ph type="body" sz="half" idx="2"/>
          </p:nvPr>
        </p:nvSpPr>
        <p:spPr>
          <a:xfrm>
            <a:off x="381000" y="2057400"/>
            <a:ext cx="2971800" cy="5181600"/>
          </a:xfrm>
        </p:spPr>
        <p:txBody>
          <a:bodyPr/>
          <a:lstStyle/>
          <a:p>
            <a:endParaRPr lang="en-US" sz="1800" i="1" dirty="0" smtClean="0"/>
          </a:p>
          <a:p>
            <a:r>
              <a:rPr lang="en-US" sz="1800" i="1" dirty="0" smtClean="0"/>
              <a:t>Five to nine servings of </a:t>
            </a:r>
            <a:r>
              <a:rPr lang="en-US" sz="1800" b="1" i="1" dirty="0" smtClean="0"/>
              <a:t>fruits and vegetables </a:t>
            </a:r>
            <a:r>
              <a:rPr lang="en-US" sz="1800" i="1" dirty="0" smtClean="0"/>
              <a:t>per day are recommended to reduce the risk of heart disease, diabetes, and certain types of cancers.</a:t>
            </a:r>
          </a:p>
          <a:p>
            <a:endParaRPr lang="en-US" sz="1800" i="1" baseline="30000" dirty="0" smtClean="0"/>
          </a:p>
          <a:p>
            <a:r>
              <a:rPr lang="en-US" sz="1800" i="1" baseline="30000" dirty="0" smtClean="0"/>
              <a:t>--American Cancer Society</a:t>
            </a:r>
          </a:p>
          <a:p>
            <a:endParaRPr lang="en-US" sz="1800" i="1" baseline="30000" dirty="0" smtClean="0"/>
          </a:p>
          <a:p>
            <a:endParaRPr lang="en-US" sz="1800" i="1" baseline="30000" dirty="0" smtClean="0"/>
          </a:p>
          <a:p>
            <a:endParaRPr lang="en-US" sz="1800" i="1" baseline="30000" dirty="0" smtClean="0"/>
          </a:p>
          <a:p>
            <a:endParaRPr lang="en-US" sz="1800" i="1" baseline="30000" dirty="0" smtClean="0"/>
          </a:p>
          <a:p>
            <a:endParaRPr lang="en-US" sz="1800" i="1" baseline="30000" dirty="0" smtClean="0"/>
          </a:p>
          <a:p>
            <a:endParaRPr lang="en-US" sz="1800" i="1" baseline="30000" dirty="0" smtClean="0"/>
          </a:p>
          <a:p>
            <a:endParaRPr lang="en-US" dirty="0"/>
          </a:p>
        </p:txBody>
      </p:sp>
      <p:sp>
        <p:nvSpPr>
          <p:cNvPr id="55298" name="TextBox 4"/>
          <p:cNvSpPr txBox="1">
            <a:spLocks noChangeArrowheads="1"/>
          </p:cNvSpPr>
          <p:nvPr/>
        </p:nvSpPr>
        <p:spPr bwMode="auto">
          <a:xfrm>
            <a:off x="3733800" y="1066800"/>
            <a:ext cx="5410200" cy="1015663"/>
          </a:xfrm>
          <a:prstGeom prst="rect">
            <a:avLst/>
          </a:prstGeom>
          <a:noFill/>
          <a:ln w="9525">
            <a:noFill/>
            <a:miter lim="800000"/>
            <a:headEnd/>
            <a:tailEnd/>
          </a:ln>
        </p:spPr>
        <p:txBody>
          <a:bodyPr wrap="square">
            <a:spAutoFit/>
          </a:bodyPr>
          <a:lstStyle/>
          <a:p>
            <a:r>
              <a:rPr lang="en-US" sz="2000" b="1" dirty="0">
                <a:solidFill>
                  <a:prstClr val="black"/>
                </a:solidFill>
                <a:latin typeface="Calibri" pitchFamily="34" charset="0"/>
              </a:rPr>
              <a:t>2001 Northwest Tribal BRFSS: Percent of respondents who reported eating 5 or more servings of fruits and vegetables per day</a:t>
            </a:r>
          </a:p>
        </p:txBody>
      </p:sp>
      <p:sp>
        <p:nvSpPr>
          <p:cNvPr id="55299" name="TextBox 5"/>
          <p:cNvSpPr txBox="1">
            <a:spLocks noChangeArrowheads="1"/>
          </p:cNvSpPr>
          <p:nvPr/>
        </p:nvSpPr>
        <p:spPr bwMode="auto">
          <a:xfrm>
            <a:off x="3657600" y="5715000"/>
            <a:ext cx="5334000" cy="307777"/>
          </a:xfrm>
          <a:prstGeom prst="rect">
            <a:avLst/>
          </a:prstGeom>
          <a:noFill/>
          <a:ln w="9525">
            <a:noFill/>
            <a:miter lim="800000"/>
            <a:headEnd/>
            <a:tailEnd/>
          </a:ln>
        </p:spPr>
        <p:txBody>
          <a:bodyPr wrap="square">
            <a:spAutoFit/>
          </a:bodyPr>
          <a:lstStyle/>
          <a:p>
            <a:r>
              <a:rPr lang="en-US" sz="1400" dirty="0" smtClean="0">
                <a:solidFill>
                  <a:prstClr val="black"/>
                </a:solidFill>
                <a:latin typeface="Calibri" pitchFamily="34" charset="0"/>
              </a:rPr>
              <a:t>Data source</a:t>
            </a:r>
            <a:r>
              <a:rPr lang="en-US" sz="1400" dirty="0">
                <a:solidFill>
                  <a:prstClr val="black"/>
                </a:solidFill>
                <a:latin typeface="Calibri" pitchFamily="34" charset="0"/>
              </a:rPr>
              <a:t>: NPAIHB, NW Tribal BRFSS Project, Aggregate Final Report</a:t>
            </a:r>
          </a:p>
        </p:txBody>
      </p:sp>
      <p:graphicFrame>
        <p:nvGraphicFramePr>
          <p:cNvPr id="8" name="Chart 7"/>
          <p:cNvGraphicFramePr/>
          <p:nvPr/>
        </p:nvGraphicFramePr>
        <p:xfrm>
          <a:off x="4038600" y="2819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581400" y="3810000"/>
            <a:ext cx="762000" cy="381000"/>
          </a:xfrm>
          <a:prstGeom prst="rect">
            <a:avLst/>
          </a:prstGeom>
          <a:noFill/>
        </p:spPr>
        <p:txBody>
          <a:bodyPr wrap="square" rtlCol="0">
            <a:spAutoFit/>
          </a:bodyPr>
          <a:lstStyle/>
          <a:p>
            <a:r>
              <a:rPr lang="en-US" b="1" dirty="0">
                <a:solidFill>
                  <a:srgbClr val="3891A7"/>
                </a:solidFill>
              </a:rPr>
              <a:t>6.1%</a:t>
            </a:r>
          </a:p>
        </p:txBody>
      </p:sp>
      <p:cxnSp>
        <p:nvCxnSpPr>
          <p:cNvPr id="11" name="Straight Connector 10"/>
          <p:cNvCxnSpPr/>
          <p:nvPr/>
        </p:nvCxnSpPr>
        <p:spPr>
          <a:xfrm>
            <a:off x="4114800" y="4114800"/>
            <a:ext cx="5334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914400"/>
            <a:ext cx="3124200" cy="954107"/>
          </a:xfrm>
          <a:prstGeom prst="rect">
            <a:avLst/>
          </a:prstGeom>
          <a:noFill/>
        </p:spPr>
        <p:txBody>
          <a:bodyPr wrap="square" rtlCol="0">
            <a:spAutoFit/>
          </a:bodyPr>
          <a:lstStyle/>
          <a:p>
            <a:r>
              <a:rPr lang="en-US" sz="2800" b="1" dirty="0" smtClean="0">
                <a:solidFill>
                  <a:schemeClr val="bg1"/>
                </a:solidFill>
                <a:latin typeface="Georgia" pitchFamily="18" charset="0"/>
              </a:rPr>
              <a:t>Diet &amp; </a:t>
            </a:r>
          </a:p>
          <a:p>
            <a:r>
              <a:rPr lang="en-US" sz="2800" b="1" dirty="0" smtClean="0">
                <a:solidFill>
                  <a:schemeClr val="bg1"/>
                </a:solidFill>
                <a:latin typeface="Georgia" pitchFamily="18" charset="0"/>
              </a:rPr>
              <a:t>nutrition</a:t>
            </a:r>
            <a:endParaRPr lang="en-US" sz="2800" b="1" dirty="0">
              <a:solidFill>
                <a:schemeClr val="bg1"/>
              </a:solidFill>
              <a:latin typeface="Georgia" pitchFamily="18"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Obesity &amp; physical activity</a:t>
            </a:r>
            <a:endParaRPr lang="en-US" dirty="0"/>
          </a:p>
        </p:txBody>
      </p:sp>
      <p:sp>
        <p:nvSpPr>
          <p:cNvPr id="5" name="Footer Placeholder 4"/>
          <p:cNvSpPr>
            <a:spLocks noGrp="1"/>
          </p:cNvSpPr>
          <p:nvPr>
            <p:ph type="ftr" sz="quarter" idx="10"/>
          </p:nvPr>
        </p:nvSpPr>
        <p:spPr/>
        <p:txBody>
          <a:bodyPr/>
          <a:lstStyle/>
          <a:p>
            <a:pPr>
              <a:defRPr/>
            </a:pPr>
            <a:r>
              <a:rPr lang="en-US" smtClean="0"/>
              <a:t>Northwest Portland Area Indian Health Board</a:t>
            </a:r>
            <a:endParaRPr lang="en-US"/>
          </a:p>
        </p:txBody>
      </p:sp>
      <p:sp>
        <p:nvSpPr>
          <p:cNvPr id="6" name="Date Placeholder 5"/>
          <p:cNvSpPr>
            <a:spLocks noGrp="1"/>
          </p:cNvSpPr>
          <p:nvPr>
            <p:ph type="dt" sz="half" idx="11"/>
          </p:nvPr>
        </p:nvSpPr>
        <p:spPr/>
        <p:txBody>
          <a:bodyPr/>
          <a:lstStyle/>
          <a:p>
            <a:pPr>
              <a:defRPr/>
            </a:pPr>
            <a:fld id="{B630F59D-564F-4BA3-8B26-72E1794B03DE}" type="datetime1">
              <a:rPr lang="en-US" smtClean="0"/>
              <a:pPr>
                <a:defRPr/>
              </a:pPr>
              <a:t>1/5/2011</a:t>
            </a:fld>
            <a:endParaRPr lang="en-US" dirty="0"/>
          </a:p>
        </p:txBody>
      </p:sp>
      <p:sp>
        <p:nvSpPr>
          <p:cNvPr id="7" name="Slide Number Placeholder 6"/>
          <p:cNvSpPr>
            <a:spLocks noGrp="1"/>
          </p:cNvSpPr>
          <p:nvPr>
            <p:ph type="sldNum" sz="quarter" idx="12"/>
          </p:nvPr>
        </p:nvSpPr>
        <p:spPr/>
        <p:txBody>
          <a:bodyPr/>
          <a:lstStyle/>
          <a:p>
            <a:pPr>
              <a:defRPr/>
            </a:pPr>
            <a:fld id="{524F8FBB-DFE3-4ABA-A41D-865664A8BAAB}" type="slidenum">
              <a:rPr lang="en-US" smtClean="0"/>
              <a:pPr>
                <a:defRPr/>
              </a:pPr>
              <a:t>14</a:t>
            </a:fld>
            <a:endParaRPr lang="en-US"/>
          </a:p>
        </p:txBody>
      </p:sp>
      <p:sp>
        <p:nvSpPr>
          <p:cNvPr id="9" name="Rectangle 8"/>
          <p:cNvSpPr/>
          <p:nvPr/>
        </p:nvSpPr>
        <p:spPr>
          <a:xfrm>
            <a:off x="152400" y="1570672"/>
            <a:ext cx="4572000" cy="1477328"/>
          </a:xfrm>
          <a:prstGeom prst="rect">
            <a:avLst/>
          </a:prstGeom>
          <a:ln>
            <a:solidFill>
              <a:schemeClr val="accent1"/>
            </a:solidFill>
          </a:ln>
        </p:spPr>
        <p:txBody>
          <a:bodyPr wrap="square">
            <a:spAutoFit/>
          </a:bodyPr>
          <a:lstStyle/>
          <a:p>
            <a:r>
              <a:rPr lang="en-US" i="1" dirty="0" smtClean="0">
                <a:latin typeface="Calibri" pitchFamily="34" charset="0"/>
              </a:rPr>
              <a:t>In postmenopausal women, obesity increases the risk of breast cancer by about 50%.  Obese women are also more likely to have breast cancer diagnosed at later stages and to die from breast cancer than non-obese women.</a:t>
            </a:r>
            <a:r>
              <a:rPr lang="en-US" i="1" baseline="30000" dirty="0" smtClean="0">
                <a:latin typeface="Calibri" pitchFamily="34" charset="0"/>
              </a:rPr>
              <a:t>1</a:t>
            </a:r>
            <a:r>
              <a:rPr lang="en-US" i="1" dirty="0" smtClean="0">
                <a:latin typeface="Calibri" pitchFamily="34" charset="0"/>
              </a:rPr>
              <a:t> </a:t>
            </a:r>
            <a:endParaRPr lang="en-US" i="1" dirty="0">
              <a:latin typeface="Calibri" pitchFamily="34" charset="0"/>
            </a:endParaRPr>
          </a:p>
        </p:txBody>
      </p:sp>
      <p:sp>
        <p:nvSpPr>
          <p:cNvPr id="11" name="TextBox 10"/>
          <p:cNvSpPr txBox="1"/>
          <p:nvPr/>
        </p:nvSpPr>
        <p:spPr>
          <a:xfrm>
            <a:off x="1066800" y="5791200"/>
            <a:ext cx="8229600" cy="923330"/>
          </a:xfrm>
          <a:prstGeom prst="rect">
            <a:avLst/>
          </a:prstGeom>
          <a:noFill/>
        </p:spPr>
        <p:txBody>
          <a:bodyPr wrap="square" rtlCol="0">
            <a:spAutoFit/>
          </a:bodyPr>
          <a:lstStyle/>
          <a:p>
            <a:r>
              <a:rPr lang="en-US" sz="1200" baseline="30000" dirty="0" smtClean="0">
                <a:latin typeface="Calibri" pitchFamily="34" charset="0"/>
              </a:rPr>
              <a:t>1</a:t>
            </a:r>
            <a:r>
              <a:rPr lang="en-US" sz="1200" dirty="0" smtClean="0">
                <a:latin typeface="Calibri" pitchFamily="34" charset="0"/>
              </a:rPr>
              <a:t>National Cancer Institute, www.cancer.gov/cancertopics/factsheet/risk/obesity</a:t>
            </a:r>
          </a:p>
          <a:p>
            <a:r>
              <a:rPr lang="en-US" sz="1200" baseline="30000" dirty="0" smtClean="0">
                <a:latin typeface="Calibri" pitchFamily="34" charset="0"/>
              </a:rPr>
              <a:t>2</a:t>
            </a:r>
            <a:r>
              <a:rPr lang="en-US" sz="1200" dirty="0" smtClean="0">
                <a:latin typeface="Calibri" pitchFamily="34" charset="0"/>
              </a:rPr>
              <a:t>Data source: NPAIHB, 2001 NW Tribal BRFSS Project, Aggregate Final Report</a:t>
            </a:r>
            <a:endParaRPr lang="en-US" sz="1200" dirty="0" smtClean="0"/>
          </a:p>
          <a:p>
            <a:r>
              <a:rPr lang="en-US" sz="1200" baseline="30000" dirty="0" smtClean="0">
                <a:latin typeface="Calibri" pitchFamily="34" charset="0"/>
              </a:rPr>
              <a:t>3</a:t>
            </a:r>
            <a:r>
              <a:rPr lang="en-US" sz="1200" dirty="0" smtClean="0">
                <a:latin typeface="Calibri" pitchFamily="34" charset="0"/>
              </a:rPr>
              <a:t>The Centers for Disease Control and Prevention, www.cdc.gov/nccdphp/sgr/contents.htm </a:t>
            </a:r>
          </a:p>
          <a:p>
            <a:endParaRPr lang="en-US" dirty="0"/>
          </a:p>
        </p:txBody>
      </p:sp>
      <p:graphicFrame>
        <p:nvGraphicFramePr>
          <p:cNvPr id="13" name="Chart 12"/>
          <p:cNvGraphicFramePr/>
          <p:nvPr/>
        </p:nvGraphicFramePr>
        <p:xfrm>
          <a:off x="1143000" y="3657600"/>
          <a:ext cx="2971800"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52400" y="3200400"/>
            <a:ext cx="1600200" cy="1107996"/>
          </a:xfrm>
          <a:prstGeom prst="rect">
            <a:avLst/>
          </a:prstGeom>
          <a:noFill/>
        </p:spPr>
        <p:txBody>
          <a:bodyPr wrap="square" rtlCol="0">
            <a:spAutoFit/>
          </a:bodyPr>
          <a:lstStyle/>
          <a:p>
            <a:r>
              <a:rPr lang="en-US" b="1" dirty="0" smtClean="0">
                <a:solidFill>
                  <a:schemeClr val="accent1"/>
                </a:solidFill>
              </a:rPr>
              <a:t>79% </a:t>
            </a:r>
            <a:r>
              <a:rPr lang="en-US" sz="1600" dirty="0" smtClean="0"/>
              <a:t>of NW Tribal women are over ideal weight</a:t>
            </a:r>
            <a:r>
              <a:rPr lang="en-US" sz="1600" baseline="30000" dirty="0" smtClean="0"/>
              <a:t>2</a:t>
            </a:r>
            <a:endParaRPr lang="en-US" b="1" baseline="30000" dirty="0">
              <a:solidFill>
                <a:schemeClr val="accent1"/>
              </a:solidFill>
            </a:endParaRPr>
          </a:p>
        </p:txBody>
      </p:sp>
      <p:cxnSp>
        <p:nvCxnSpPr>
          <p:cNvPr id="16" name="Straight Connector 15"/>
          <p:cNvCxnSpPr/>
          <p:nvPr/>
        </p:nvCxnSpPr>
        <p:spPr>
          <a:xfrm>
            <a:off x="1066800" y="4114800"/>
            <a:ext cx="609600" cy="381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419600" y="4038600"/>
            <a:ext cx="4572000" cy="1754326"/>
          </a:xfrm>
          <a:prstGeom prst="rect">
            <a:avLst/>
          </a:prstGeom>
          <a:ln>
            <a:solidFill>
              <a:schemeClr val="accent3"/>
            </a:solidFill>
          </a:ln>
        </p:spPr>
        <p:txBody>
          <a:bodyPr>
            <a:spAutoFit/>
          </a:bodyPr>
          <a:lstStyle/>
          <a:p>
            <a:r>
              <a:rPr lang="en-US" i="1" dirty="0" smtClean="0">
                <a:latin typeface="Calibri" pitchFamily="34" charset="0"/>
              </a:rPr>
              <a:t>The CDC and the American College of Sports Medicine recommend that adults accumulate at least 30 minutes of moderate physical activity on at least five days per week or at least 20 minutes of vigorous activity on at least three days per week.</a:t>
            </a:r>
            <a:r>
              <a:rPr lang="en-US" i="1" baseline="30000" dirty="0" smtClean="0">
                <a:latin typeface="Calibri" pitchFamily="34" charset="0"/>
              </a:rPr>
              <a:t>3</a:t>
            </a:r>
            <a:endParaRPr lang="en-US" i="1" dirty="0" smtClean="0">
              <a:latin typeface="Calibri" pitchFamily="34" charset="0"/>
            </a:endParaRPr>
          </a:p>
        </p:txBody>
      </p:sp>
      <p:sp>
        <p:nvSpPr>
          <p:cNvPr id="19" name="TextBox 18"/>
          <p:cNvSpPr txBox="1"/>
          <p:nvPr/>
        </p:nvSpPr>
        <p:spPr>
          <a:xfrm>
            <a:off x="7239000" y="1721584"/>
            <a:ext cx="1905000" cy="1631216"/>
          </a:xfrm>
          <a:prstGeom prst="rect">
            <a:avLst/>
          </a:prstGeom>
          <a:noFill/>
        </p:spPr>
        <p:txBody>
          <a:bodyPr wrap="square" rtlCol="0">
            <a:spAutoFit/>
          </a:bodyPr>
          <a:lstStyle/>
          <a:p>
            <a:r>
              <a:rPr lang="en-US" b="1" dirty="0" smtClean="0">
                <a:solidFill>
                  <a:schemeClr val="accent1"/>
                </a:solidFill>
              </a:rPr>
              <a:t>35.3%</a:t>
            </a:r>
            <a:r>
              <a:rPr lang="en-US" dirty="0" smtClean="0"/>
              <a:t> </a:t>
            </a:r>
            <a:r>
              <a:rPr lang="en-US" sz="1600" dirty="0" smtClean="0"/>
              <a:t>of NW Tribal respondents report an activity level meeting recommendations</a:t>
            </a:r>
            <a:r>
              <a:rPr lang="en-US" sz="1600" baseline="30000" dirty="0" smtClean="0"/>
              <a:t>2</a:t>
            </a:r>
          </a:p>
          <a:p>
            <a:endParaRPr lang="en-US" dirty="0"/>
          </a:p>
        </p:txBody>
      </p:sp>
      <p:graphicFrame>
        <p:nvGraphicFramePr>
          <p:cNvPr id="21" name="Chart 20"/>
          <p:cNvGraphicFramePr/>
          <p:nvPr/>
        </p:nvGraphicFramePr>
        <p:xfrm>
          <a:off x="4572000" y="2286000"/>
          <a:ext cx="2971800" cy="1676400"/>
        </p:xfrm>
        <a:graphic>
          <a:graphicData uri="http://schemas.openxmlformats.org/drawingml/2006/chart">
            <c:chart xmlns:c="http://schemas.openxmlformats.org/drawingml/2006/chart" xmlns:r="http://schemas.openxmlformats.org/officeDocument/2006/relationships" r:id="rId5"/>
          </a:graphicData>
        </a:graphic>
      </p:graphicFrame>
      <p:cxnSp>
        <p:nvCxnSpPr>
          <p:cNvPr id="22" name="Straight Connector 21"/>
          <p:cNvCxnSpPr/>
          <p:nvPr/>
        </p:nvCxnSpPr>
        <p:spPr>
          <a:xfrm rot="5400000">
            <a:off x="6743700" y="2247900"/>
            <a:ext cx="8382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par>
                                <p:cTn id="12" presetID="3" presetClass="entr" presetSubtype="1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linds(horizontal)">
                                      <p:cBhvr>
                                        <p:cTn id="14" dur="500"/>
                                        <p:tgtEl>
                                          <p:spTgt spid="16"/>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par>
                                <p:cTn id="27" presetID="3" presetClass="entr" presetSubtype="1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linds(horizontal)">
                                      <p:cBhvr>
                                        <p:cTn id="29" dur="500"/>
                                        <p:tgtEl>
                                          <p:spTgt spid="2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3" grpId="0">
        <p:bldAsOne/>
      </p:bldGraphic>
      <p:bldP spid="14" grpId="0"/>
      <p:bldP spid="17" grpId="0" animBg="1"/>
      <p:bldP spid="19" grpId="0"/>
      <p:bldGraphic spid="21"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400" dirty="0" smtClean="0"/>
              <a:t>For certain cancers, lack of appropriate screening is a big risk factor  </a:t>
            </a:r>
          </a:p>
          <a:p>
            <a:pPr lvl="1"/>
            <a:r>
              <a:rPr lang="en-US" dirty="0" smtClean="0"/>
              <a:t>Breast &amp; cervical screening can detect pre-cancerous and cancerous conditions </a:t>
            </a:r>
            <a:r>
              <a:rPr lang="en-US" i="1" dirty="0" smtClean="0"/>
              <a:t>early</a:t>
            </a:r>
          </a:p>
          <a:p>
            <a:pPr lvl="1"/>
            <a:r>
              <a:rPr lang="en-US" dirty="0" smtClean="0"/>
              <a:t>Colorectal screening can both detect cancer </a:t>
            </a:r>
            <a:r>
              <a:rPr lang="en-US" i="1" dirty="0" smtClean="0"/>
              <a:t>early</a:t>
            </a:r>
            <a:r>
              <a:rPr lang="en-US" dirty="0" smtClean="0"/>
              <a:t> and </a:t>
            </a:r>
            <a:r>
              <a:rPr lang="en-US" i="1" dirty="0" smtClean="0"/>
              <a:t>prevent</a:t>
            </a:r>
            <a:r>
              <a:rPr lang="en-US" dirty="0" smtClean="0"/>
              <a:t> cancer by removal of polyps (colonoscopy)</a:t>
            </a:r>
          </a:p>
          <a:p>
            <a:endParaRPr lang="en-US" dirty="0"/>
          </a:p>
        </p:txBody>
      </p:sp>
      <p:sp>
        <p:nvSpPr>
          <p:cNvPr id="3" name="Title 2"/>
          <p:cNvSpPr>
            <a:spLocks noGrp="1"/>
          </p:cNvSpPr>
          <p:nvPr>
            <p:ph type="title"/>
          </p:nvPr>
        </p:nvSpPr>
        <p:spPr/>
        <p:txBody>
          <a:bodyPr/>
          <a:lstStyle/>
          <a:p>
            <a:r>
              <a:rPr lang="en-US" dirty="0" smtClean="0"/>
              <a:t>Cancer screening</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06CAB8FA-0CA9-447D-9F83-4F017373320A}" type="datetime1">
              <a:rPr lang="en-US" smtClean="0"/>
              <a:pPr>
                <a:defRPr/>
              </a:pPr>
              <a:t>1/5/2011</a:t>
            </a:fld>
            <a:endParaRPr lang="en-US" dirty="0"/>
          </a:p>
        </p:txBody>
      </p:sp>
      <p:sp>
        <p:nvSpPr>
          <p:cNvPr id="6" name="Slide Number Placeholder 5"/>
          <p:cNvSpPr>
            <a:spLocks noGrp="1"/>
          </p:cNvSpPr>
          <p:nvPr>
            <p:ph type="sldNum" sz="quarter" idx="12"/>
          </p:nvPr>
        </p:nvSpPr>
        <p:spPr/>
        <p:txBody>
          <a:bodyPr/>
          <a:lstStyle/>
          <a:p>
            <a:pPr>
              <a:defRPr/>
            </a:pPr>
            <a:fld id="{25309953-E140-4B1E-8A10-F48E1039D203}" type="slidenum">
              <a:rPr lang="en-US" smtClean="0"/>
              <a:pPr>
                <a:defRPr/>
              </a:pPr>
              <a:t>15</a:t>
            </a:fld>
            <a:endParaRPr lang="en-US"/>
          </a:p>
        </p:txBody>
      </p:sp>
      <p:graphicFrame>
        <p:nvGraphicFramePr>
          <p:cNvPr id="9" name="Content Placeholder 8"/>
          <p:cNvGraphicFramePr>
            <a:graphicFrameLocks noGrp="1"/>
          </p:cNvGraphicFramePr>
          <p:nvPr>
            <p:ph sz="half" idx="2"/>
          </p:nvPr>
        </p:nvGraphicFramePr>
        <p:xfrm>
          <a:off x="4648200" y="1752600"/>
          <a:ext cx="403860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5715000" y="1981200"/>
            <a:ext cx="1524000" cy="276999"/>
          </a:xfrm>
          <a:prstGeom prst="rect">
            <a:avLst/>
          </a:prstGeom>
          <a:noFill/>
        </p:spPr>
        <p:txBody>
          <a:bodyPr wrap="square" rtlCol="0">
            <a:spAutoFit/>
          </a:bodyPr>
          <a:lstStyle/>
          <a:p>
            <a:r>
              <a:rPr lang="en-US" sz="1200" dirty="0" smtClean="0">
                <a:solidFill>
                  <a:schemeClr val="accent3"/>
                </a:solidFill>
              </a:rPr>
              <a:t>2010 IHS goal: 90%</a:t>
            </a:r>
            <a:endParaRPr lang="en-US" sz="1200" dirty="0">
              <a:solidFill>
                <a:schemeClr val="accent3"/>
              </a:solidFill>
            </a:endParaRPr>
          </a:p>
        </p:txBody>
      </p:sp>
      <p:sp>
        <p:nvSpPr>
          <p:cNvPr id="15" name="TextBox 14"/>
          <p:cNvSpPr txBox="1"/>
          <p:nvPr/>
        </p:nvSpPr>
        <p:spPr>
          <a:xfrm>
            <a:off x="6781800" y="2743200"/>
            <a:ext cx="1524000" cy="276999"/>
          </a:xfrm>
          <a:prstGeom prst="rect">
            <a:avLst/>
          </a:prstGeom>
          <a:noFill/>
        </p:spPr>
        <p:txBody>
          <a:bodyPr wrap="square" rtlCol="0">
            <a:spAutoFit/>
          </a:bodyPr>
          <a:lstStyle/>
          <a:p>
            <a:r>
              <a:rPr lang="en-US" sz="1200" dirty="0" smtClean="0">
                <a:solidFill>
                  <a:schemeClr val="accent3"/>
                </a:solidFill>
              </a:rPr>
              <a:t>2010 IHS goal: 70%</a:t>
            </a:r>
            <a:endParaRPr lang="en-US" sz="1200" dirty="0">
              <a:solidFill>
                <a:schemeClr val="accent3"/>
              </a:solidFill>
            </a:endParaRPr>
          </a:p>
        </p:txBody>
      </p:sp>
      <p:sp>
        <p:nvSpPr>
          <p:cNvPr id="16" name="TextBox 15"/>
          <p:cNvSpPr txBox="1"/>
          <p:nvPr/>
        </p:nvSpPr>
        <p:spPr>
          <a:xfrm>
            <a:off x="7772400" y="3429000"/>
            <a:ext cx="1524000" cy="276999"/>
          </a:xfrm>
          <a:prstGeom prst="rect">
            <a:avLst/>
          </a:prstGeom>
          <a:noFill/>
        </p:spPr>
        <p:txBody>
          <a:bodyPr wrap="square" rtlCol="0">
            <a:spAutoFit/>
          </a:bodyPr>
          <a:lstStyle/>
          <a:p>
            <a:r>
              <a:rPr lang="en-US" sz="1200" dirty="0" smtClean="0">
                <a:solidFill>
                  <a:schemeClr val="accent3"/>
                </a:solidFill>
              </a:rPr>
              <a:t>2010 IHS goal: 50%</a:t>
            </a:r>
            <a:endParaRPr lang="en-US" sz="1200" dirty="0">
              <a:solidFill>
                <a:schemeClr val="accent3"/>
              </a:solidFill>
            </a:endParaRPr>
          </a:p>
        </p:txBody>
      </p:sp>
      <p:grpSp>
        <p:nvGrpSpPr>
          <p:cNvPr id="27" name="Group 26"/>
          <p:cNvGrpSpPr/>
          <p:nvPr/>
        </p:nvGrpSpPr>
        <p:grpSpPr>
          <a:xfrm>
            <a:off x="5638800" y="2286000"/>
            <a:ext cx="457200" cy="1219200"/>
            <a:chOff x="5638800" y="2286000"/>
            <a:chExt cx="457200" cy="1219200"/>
          </a:xfrm>
        </p:grpSpPr>
        <p:cxnSp>
          <p:nvCxnSpPr>
            <p:cNvPr id="11" name="Straight Connector 10"/>
            <p:cNvCxnSpPr/>
            <p:nvPr/>
          </p:nvCxnSpPr>
          <p:spPr>
            <a:xfrm>
              <a:off x="5638800" y="2286000"/>
              <a:ext cx="457200" cy="0"/>
            </a:xfrm>
            <a:prstGeom prst="line">
              <a:avLst/>
            </a:prstGeom>
            <a:ln w="1270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029200" y="2895600"/>
              <a:ext cx="1219200" cy="0"/>
            </a:xfrm>
            <a:prstGeom prst="line">
              <a:avLst/>
            </a:prstGeom>
            <a:ln w="1270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486400" y="2895600"/>
              <a:ext cx="1219200" cy="0"/>
            </a:xfrm>
            <a:prstGeom prst="line">
              <a:avLst/>
            </a:prstGeom>
            <a:ln w="12700">
              <a:solidFill>
                <a:schemeClr val="accent3"/>
              </a:solidFill>
              <a:prstDash val="dashDot"/>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705600" y="3048000"/>
            <a:ext cx="533400" cy="1066800"/>
            <a:chOff x="5638800" y="2438400"/>
            <a:chExt cx="533400" cy="1066800"/>
          </a:xfrm>
        </p:grpSpPr>
        <p:cxnSp>
          <p:nvCxnSpPr>
            <p:cNvPr id="29" name="Straight Connector 28"/>
            <p:cNvCxnSpPr/>
            <p:nvPr/>
          </p:nvCxnSpPr>
          <p:spPr>
            <a:xfrm>
              <a:off x="5638800" y="2438400"/>
              <a:ext cx="533400" cy="0"/>
            </a:xfrm>
            <a:prstGeom prst="line">
              <a:avLst/>
            </a:prstGeom>
            <a:ln w="1270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105400" y="2971800"/>
              <a:ext cx="1066800" cy="0"/>
            </a:xfrm>
            <a:prstGeom prst="line">
              <a:avLst/>
            </a:prstGeom>
            <a:ln w="1270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638800" y="2971800"/>
              <a:ext cx="1066800" cy="0"/>
            </a:xfrm>
            <a:prstGeom prst="line">
              <a:avLst/>
            </a:prstGeom>
            <a:ln w="12700">
              <a:solidFill>
                <a:schemeClr val="accent3"/>
              </a:solidFill>
              <a:prstDash val="dashDot"/>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7772400" y="3733800"/>
            <a:ext cx="533400" cy="533400"/>
            <a:chOff x="5638800" y="2971800"/>
            <a:chExt cx="533400" cy="533400"/>
          </a:xfrm>
        </p:grpSpPr>
        <p:cxnSp>
          <p:nvCxnSpPr>
            <p:cNvPr id="36" name="Straight Connector 35"/>
            <p:cNvCxnSpPr/>
            <p:nvPr/>
          </p:nvCxnSpPr>
          <p:spPr>
            <a:xfrm>
              <a:off x="5638800" y="2971800"/>
              <a:ext cx="533400" cy="0"/>
            </a:xfrm>
            <a:prstGeom prst="line">
              <a:avLst/>
            </a:prstGeom>
            <a:ln w="1270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372100" y="3238500"/>
              <a:ext cx="533400" cy="0"/>
            </a:xfrm>
            <a:prstGeom prst="line">
              <a:avLst/>
            </a:prstGeom>
            <a:ln w="1270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905500" y="3238500"/>
              <a:ext cx="533400" cy="0"/>
            </a:xfrm>
            <a:prstGeom prst="line">
              <a:avLst/>
            </a:prstGeom>
            <a:ln w="12700">
              <a:solidFill>
                <a:schemeClr val="accent3"/>
              </a:solidFill>
              <a:prstDash val="dashDot"/>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4953000" y="1447800"/>
            <a:ext cx="4038600" cy="369332"/>
          </a:xfrm>
          <a:prstGeom prst="rect">
            <a:avLst/>
          </a:prstGeom>
          <a:noFill/>
        </p:spPr>
        <p:txBody>
          <a:bodyPr wrap="square" rtlCol="0">
            <a:spAutoFit/>
          </a:bodyPr>
          <a:lstStyle/>
          <a:p>
            <a:pPr algn="ctr"/>
            <a:r>
              <a:rPr lang="en-US" dirty="0" smtClean="0"/>
              <a:t>2008 Portland Area GPRA, IHS</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4" grpId="0"/>
      <p:bldP spid="15" grpId="0"/>
      <p:bldP spid="16"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Second</a:t>
            </a:r>
            <a:r>
              <a:rPr lang="en-US" dirty="0" smtClean="0"/>
              <a:t> leading cause of death for American Indians in Washington</a:t>
            </a:r>
          </a:p>
          <a:p>
            <a:r>
              <a:rPr lang="en-US" u="sng" dirty="0" smtClean="0"/>
              <a:t>Leading</a:t>
            </a:r>
            <a:r>
              <a:rPr lang="en-US" dirty="0" smtClean="0"/>
              <a:t> cause of death for Alaska Natives</a:t>
            </a:r>
          </a:p>
          <a:p>
            <a:r>
              <a:rPr lang="en-US" dirty="0" smtClean="0"/>
              <a:t>Patterns for cancer types </a:t>
            </a:r>
            <a:r>
              <a:rPr lang="en-US" u="sng" dirty="0" smtClean="0"/>
              <a:t>vary </a:t>
            </a:r>
          </a:p>
        </p:txBody>
      </p:sp>
      <p:sp>
        <p:nvSpPr>
          <p:cNvPr id="3" name="Title 2"/>
          <p:cNvSpPr>
            <a:spLocks noGrp="1"/>
          </p:cNvSpPr>
          <p:nvPr>
            <p:ph type="title"/>
          </p:nvPr>
        </p:nvSpPr>
        <p:spPr/>
        <p:txBody>
          <a:bodyPr/>
          <a:lstStyle/>
          <a:p>
            <a:r>
              <a:rPr lang="en-US" dirty="0" smtClean="0"/>
              <a:t>Cancer Among AI/AN</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905C9A6B-C30E-4020-8CFE-88C96F774FEF}" type="datetime1">
              <a:rPr lang="en-US"/>
              <a:pPr>
                <a:defRPr/>
              </a:pPr>
              <a:t>1/5/2011</a:t>
            </a:fld>
            <a:endParaRPr lang="en-US" dirty="0"/>
          </a:p>
        </p:txBody>
      </p:sp>
      <p:sp>
        <p:nvSpPr>
          <p:cNvPr id="6" name="Slide Number Placeholder 5"/>
          <p:cNvSpPr>
            <a:spLocks noGrp="1"/>
          </p:cNvSpPr>
          <p:nvPr>
            <p:ph type="sldNum" sz="quarter" idx="12"/>
          </p:nvPr>
        </p:nvSpPr>
        <p:spPr/>
        <p:txBody>
          <a:bodyPr/>
          <a:lstStyle/>
          <a:p>
            <a:pPr>
              <a:defRPr/>
            </a:pPr>
            <a:fld id="{D3E0DAA9-6B0D-4679-B8F6-FE98ADD89DA5}" type="slidenum">
              <a:rPr lang="en-US" smtClean="0"/>
              <a:pPr>
                <a:defRPr/>
              </a:pPr>
              <a:t>16</a:t>
            </a:fld>
            <a:endParaRPr lang="en-US"/>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Unintentional Injury</a:t>
            </a:r>
            <a:endParaRPr lang="en-US" sz="2400" dirty="0"/>
          </a:p>
        </p:txBody>
      </p:sp>
      <p:sp>
        <p:nvSpPr>
          <p:cNvPr id="3" name="Content Placeholder 2"/>
          <p:cNvSpPr>
            <a:spLocks noGrp="1"/>
          </p:cNvSpPr>
          <p:nvPr>
            <p:ph idx="1"/>
          </p:nvPr>
        </p:nvSpPr>
        <p:spPr/>
        <p:txBody>
          <a:bodyPr/>
          <a:lstStyle/>
          <a:p>
            <a:pPr>
              <a:buClr>
                <a:schemeClr val="accent5"/>
              </a:buClr>
            </a:pPr>
            <a:r>
              <a:rPr lang="en-US" sz="2200" dirty="0" smtClean="0"/>
              <a:t>Motor vehicle crashes are the leading cause of death for AI/AN people ages 1-44</a:t>
            </a:r>
            <a:r>
              <a:rPr lang="en-US" sz="2200" baseline="30000" dirty="0" smtClean="0"/>
              <a:t>1</a:t>
            </a:r>
          </a:p>
          <a:p>
            <a:pPr eaLnBrk="1" hangingPunct="1">
              <a:buClr>
                <a:schemeClr val="accent5"/>
              </a:buClr>
              <a:buFont typeface="Arial" pitchFamily="34" charset="0"/>
              <a:buChar char="•"/>
              <a:defRPr/>
            </a:pPr>
            <a:r>
              <a:rPr lang="en-US" sz="2200" dirty="0" smtClean="0">
                <a:solidFill>
                  <a:srgbClr val="000000"/>
                </a:solidFill>
              </a:rPr>
              <a:t>Native American children die from injuries </a:t>
            </a:r>
            <a:r>
              <a:rPr lang="en-US" sz="2200" b="1" i="1" dirty="0" smtClean="0">
                <a:solidFill>
                  <a:srgbClr val="000000"/>
                </a:solidFill>
              </a:rPr>
              <a:t>twice</a:t>
            </a:r>
            <a:r>
              <a:rPr lang="en-US" sz="2200" dirty="0" smtClean="0">
                <a:solidFill>
                  <a:srgbClr val="000000"/>
                </a:solidFill>
              </a:rPr>
              <a:t> as often as children from other races</a:t>
            </a:r>
            <a:r>
              <a:rPr lang="en-US" sz="2200" baseline="30000" dirty="0" smtClean="0">
                <a:solidFill>
                  <a:srgbClr val="000000"/>
                </a:solidFill>
              </a:rPr>
              <a:t>2</a:t>
            </a:r>
            <a:endParaRPr lang="en-US" sz="2200" baseline="30000" dirty="0" smtClean="0"/>
          </a:p>
          <a:p>
            <a:pPr eaLnBrk="1" hangingPunct="1">
              <a:buClr>
                <a:schemeClr val="accent5"/>
              </a:buClr>
              <a:buFont typeface="Arial" pitchFamily="34" charset="0"/>
              <a:buChar char="•"/>
              <a:defRPr/>
            </a:pPr>
            <a:r>
              <a:rPr lang="en-US" sz="2200" dirty="0" smtClean="0"/>
              <a:t>In the Northwest, </a:t>
            </a:r>
            <a:r>
              <a:rPr lang="en-US" sz="2200" b="1" dirty="0" smtClean="0"/>
              <a:t>falls</a:t>
            </a:r>
            <a:r>
              <a:rPr lang="en-US" sz="2200" dirty="0" smtClean="0"/>
              <a:t> are responsible for up to 25% of </a:t>
            </a:r>
            <a:r>
              <a:rPr lang="en-US" sz="2200" b="1" dirty="0" smtClean="0"/>
              <a:t>unintentional injury deaths</a:t>
            </a:r>
            <a:r>
              <a:rPr lang="en-US" sz="2200" dirty="0" smtClean="0"/>
              <a:t> for </a:t>
            </a:r>
            <a:r>
              <a:rPr lang="en-US" sz="2200" b="1" dirty="0" smtClean="0"/>
              <a:t>American Indians/Alaska Natives</a:t>
            </a:r>
            <a:r>
              <a:rPr lang="en-US" sz="2200" dirty="0" smtClean="0"/>
              <a:t> aged 55 and over</a:t>
            </a:r>
            <a:r>
              <a:rPr lang="en-US" sz="2200" baseline="30000" dirty="0" smtClean="0"/>
              <a:t>1</a:t>
            </a:r>
          </a:p>
          <a:p>
            <a:pPr eaLnBrk="1" hangingPunct="1">
              <a:buClr>
                <a:srgbClr val="FF9900"/>
              </a:buClr>
              <a:buNone/>
              <a:defRPr/>
            </a:pPr>
            <a:endParaRPr lang="en-US" sz="2800" baseline="30000" dirty="0" smtClean="0"/>
          </a:p>
          <a:p>
            <a:pPr>
              <a:spcBef>
                <a:spcPct val="50000"/>
              </a:spcBef>
              <a:buNone/>
              <a:defRPr/>
            </a:pPr>
            <a:r>
              <a:rPr lang="en-US" sz="1200" baseline="30000" dirty="0" smtClean="0"/>
              <a:t>1</a:t>
            </a:r>
            <a:r>
              <a:rPr lang="en-US" sz="1200" dirty="0" smtClean="0"/>
              <a:t>CDC, National Center for Injury Prevention and Control. Web-based Injury Statistics Query and Reporting System (WISQARS):</a:t>
            </a:r>
            <a:r>
              <a:rPr lang="en-US" sz="1200" dirty="0" smtClean="0">
                <a:hlinkClick r:id="rId4"/>
              </a:rPr>
              <a:t> </a:t>
            </a:r>
            <a:r>
              <a:rPr lang="en-US" sz="1200" dirty="0" smtClean="0"/>
              <a:t>www.cdc.gov/ncipc/wisqars</a:t>
            </a:r>
          </a:p>
          <a:p>
            <a:pPr>
              <a:spcBef>
                <a:spcPct val="50000"/>
              </a:spcBef>
              <a:buNone/>
              <a:defRPr/>
            </a:pPr>
            <a:r>
              <a:rPr lang="en-US" sz="1200" baseline="30000" dirty="0" smtClean="0">
                <a:solidFill>
                  <a:srgbClr val="003300"/>
                </a:solidFill>
              </a:rPr>
              <a:t>2 </a:t>
            </a:r>
            <a:r>
              <a:rPr lang="en-US" sz="1200" dirty="0" smtClean="0">
                <a:solidFill>
                  <a:srgbClr val="003300"/>
                </a:solidFill>
              </a:rPr>
              <a:t>CDC, National Center for Health Statistics. National Vital Statistics System.  2000-2004 mortality statistics.  </a:t>
            </a:r>
            <a:endParaRPr lang="en-US" sz="1200" dirty="0" smtClean="0"/>
          </a:p>
          <a:p>
            <a:pPr eaLnBrk="1" hangingPunct="1">
              <a:buClr>
                <a:srgbClr val="FF9900"/>
              </a:buClr>
              <a:buNone/>
              <a:defRPr/>
            </a:pPr>
            <a:endParaRPr lang="en-US" dirty="0" smtClean="0"/>
          </a:p>
          <a:p>
            <a:endParaRPr lang="en-US" dirty="0"/>
          </a:p>
        </p:txBody>
      </p:sp>
      <p:sp>
        <p:nvSpPr>
          <p:cNvPr id="4" name="Text Placeholder 3"/>
          <p:cNvSpPr>
            <a:spLocks noGrp="1"/>
          </p:cNvSpPr>
          <p:nvPr>
            <p:ph type="body" sz="half" idx="2"/>
          </p:nvPr>
        </p:nvSpPr>
        <p:spPr/>
        <p:txBody>
          <a:bodyPr/>
          <a:lstStyle/>
          <a:p>
            <a:endParaRPr lang="en-US" dirty="0" smtClean="0"/>
          </a:p>
          <a:p>
            <a:endParaRPr lang="en-US" dirty="0"/>
          </a:p>
        </p:txBody>
      </p:sp>
      <p:sp>
        <p:nvSpPr>
          <p:cNvPr id="5" name="Footer Placeholder 4"/>
          <p:cNvSpPr>
            <a:spLocks noGrp="1"/>
          </p:cNvSpPr>
          <p:nvPr>
            <p:ph type="ftr" sz="quarter" idx="10"/>
          </p:nvPr>
        </p:nvSpPr>
        <p:spPr/>
        <p:txBody>
          <a:bodyPr/>
          <a:lstStyle/>
          <a:p>
            <a:pPr>
              <a:defRPr/>
            </a:pPr>
            <a:r>
              <a:rPr lang="en-US" dirty="0" smtClean="0"/>
              <a:t>Northwest Portland Area Indian Health Board</a:t>
            </a:r>
            <a:endParaRPr lang="en-US" dirty="0"/>
          </a:p>
        </p:txBody>
      </p:sp>
      <p:sp>
        <p:nvSpPr>
          <p:cNvPr id="6" name="Date Placeholder 5"/>
          <p:cNvSpPr>
            <a:spLocks noGrp="1"/>
          </p:cNvSpPr>
          <p:nvPr>
            <p:ph type="dt" sz="half" idx="11"/>
          </p:nvPr>
        </p:nvSpPr>
        <p:spPr/>
        <p:txBody>
          <a:bodyPr/>
          <a:lstStyle/>
          <a:p>
            <a:pPr>
              <a:defRPr/>
            </a:pPr>
            <a:fld id="{B05B6296-5D43-4C4C-AB6C-F083718BC845}" type="datetime1">
              <a:rPr lang="en-US" smtClean="0"/>
              <a:pPr>
                <a:defRPr/>
              </a:pPr>
              <a:t>1/5/2011</a:t>
            </a:fld>
            <a:endParaRPr lang="en-US" dirty="0"/>
          </a:p>
        </p:txBody>
      </p:sp>
      <p:sp>
        <p:nvSpPr>
          <p:cNvPr id="7" name="Slide Number Placeholder 6"/>
          <p:cNvSpPr>
            <a:spLocks noGrp="1"/>
          </p:cNvSpPr>
          <p:nvPr>
            <p:ph type="sldNum" sz="quarter" idx="12"/>
          </p:nvPr>
        </p:nvSpPr>
        <p:spPr/>
        <p:txBody>
          <a:bodyPr/>
          <a:lstStyle/>
          <a:p>
            <a:pPr>
              <a:defRPr/>
            </a:pPr>
            <a:fld id="{673ABC90-D0B9-4443-AAF4-9FAF74F403CB}" type="slidenum">
              <a:rPr lang="en-US" smtClean="0"/>
              <a:pPr>
                <a:defRPr/>
              </a:pPr>
              <a:t>17</a:t>
            </a:fld>
            <a:endParaRPr lang="en-US" dirty="0"/>
          </a:p>
        </p:txBody>
      </p:sp>
      <p:pic>
        <p:nvPicPr>
          <p:cNvPr id="8" name="Picture 4" descr="T_1"/>
          <p:cNvPicPr>
            <a:picLocks noChangeAspect="1" noChangeArrowheads="1"/>
          </p:cNvPicPr>
          <p:nvPr/>
        </p:nvPicPr>
        <p:blipFill>
          <a:blip r:embed="rId5" cstate="print"/>
          <a:srcRect b="7314"/>
          <a:stretch>
            <a:fillRect/>
          </a:stretch>
        </p:blipFill>
        <p:spPr bwMode="auto">
          <a:xfrm>
            <a:off x="0" y="2667000"/>
            <a:ext cx="3505200" cy="226881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Grp="1" noChangeAspect="1"/>
          </p:cNvGraphicFramePr>
          <p:nvPr>
            <p:ph idx="1"/>
          </p:nvPr>
        </p:nvGraphicFramePr>
        <p:xfrm>
          <a:off x="457200" y="1698071"/>
          <a:ext cx="8229600" cy="4528658"/>
        </p:xfrm>
        <a:graphic>
          <a:graphicData uri="http://schemas.openxmlformats.org/presentationml/2006/ole">
            <mc:AlternateContent xmlns:mc="http://schemas.openxmlformats.org/markup-compatibility/2006">
              <mc:Choice xmlns:v="urn:schemas-microsoft-com:vml" Requires="v">
                <p:oleObj spid="_x0000_s1027" name="Chart" r:id="rId5" imgW="8239225" imgH="4533851" progId="MSGraph.Chart.8">
                  <p:embed followColorScheme="full"/>
                </p:oleObj>
              </mc:Choice>
              <mc:Fallback>
                <p:oleObj name="Chart" r:id="rId5" imgW="8239225" imgH="4533851"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98071"/>
                        <a:ext cx="8229600" cy="452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2"/>
          <p:cNvSpPr>
            <a:spLocks noGrp="1" noChangeArrowheads="1"/>
          </p:cNvSpPr>
          <p:nvPr>
            <p:ph type="title"/>
          </p:nvPr>
        </p:nvSpPr>
        <p:spPr/>
        <p:txBody>
          <a:bodyPr/>
          <a:lstStyle/>
          <a:p>
            <a:pPr eaLnBrk="1" hangingPunct="1"/>
            <a:r>
              <a:rPr lang="en-US" sz="3600" smtClean="0"/>
              <a:t>Motor Vehicle Death Rates </a:t>
            </a:r>
            <a:br>
              <a:rPr lang="en-US" sz="3600" smtClean="0"/>
            </a:br>
            <a:r>
              <a:rPr lang="en-US" sz="3600" smtClean="0"/>
              <a:t>by Race, 2005 </a:t>
            </a:r>
          </a:p>
        </p:txBody>
      </p:sp>
      <p:sp>
        <p:nvSpPr>
          <p:cNvPr id="1028" name="TextBox 3"/>
          <p:cNvSpPr txBox="1">
            <a:spLocks noChangeArrowheads="1"/>
          </p:cNvSpPr>
          <p:nvPr/>
        </p:nvSpPr>
        <p:spPr bwMode="auto">
          <a:xfrm>
            <a:off x="228600" y="6324600"/>
            <a:ext cx="1295400" cy="276225"/>
          </a:xfrm>
          <a:prstGeom prst="rect">
            <a:avLst/>
          </a:prstGeom>
          <a:noFill/>
          <a:ln w="9525">
            <a:noFill/>
            <a:miter lim="800000"/>
            <a:headEnd/>
            <a:tailEnd/>
          </a:ln>
        </p:spPr>
        <p:txBody>
          <a:bodyPr>
            <a:spAutoFit/>
          </a:bodyPr>
          <a:lstStyle/>
          <a:p>
            <a:r>
              <a:rPr lang="en-US" sz="1200"/>
              <a:t>N=295,895,897</a:t>
            </a:r>
          </a:p>
        </p:txBody>
      </p:sp>
      <p:sp>
        <p:nvSpPr>
          <p:cNvPr id="1029" name="TextBox 4"/>
          <p:cNvSpPr txBox="1">
            <a:spLocks noChangeArrowheads="1"/>
          </p:cNvSpPr>
          <p:nvPr/>
        </p:nvSpPr>
        <p:spPr bwMode="auto">
          <a:xfrm>
            <a:off x="2057400" y="6303963"/>
            <a:ext cx="6858000" cy="369887"/>
          </a:xfrm>
          <a:prstGeom prst="rect">
            <a:avLst/>
          </a:prstGeom>
          <a:noFill/>
          <a:ln w="9525">
            <a:noFill/>
            <a:miter lim="800000"/>
            <a:headEnd/>
            <a:tailEnd/>
          </a:ln>
        </p:spPr>
        <p:txBody>
          <a:bodyPr>
            <a:spAutoFit/>
          </a:bodyPr>
          <a:lstStyle/>
          <a:p>
            <a:r>
              <a:rPr lang="en-US" sz="900"/>
              <a:t>Source: Centers for Disease Control and Prevention, National Center for Injury Prevention and Control. Web-based Injury Statistics Query and Reporting System (WISQARS) [online]. (2005) [cited Feb 17 2009].  Available from URL:</a:t>
            </a:r>
            <a:r>
              <a:rPr lang="en-US" sz="900">
                <a:hlinkClick r:id="rId7"/>
              </a:rPr>
              <a:t> www.cdc.gov/ncipc/wisqars</a:t>
            </a:r>
            <a:endParaRPr lang="en-US" sz="900"/>
          </a:p>
        </p:txBody>
      </p:sp>
    </p:spTree>
    <p:custDataLst>
      <p:tags r:id="rId2"/>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Suicide</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905C9A6B-C30E-4020-8CFE-88C96F774FEF}" type="datetime1">
              <a:rPr lang="en-US" smtClean="0"/>
              <a:pPr>
                <a:defRPr/>
              </a:pPr>
              <a:t>1/5/2011</a:t>
            </a:fld>
            <a:endParaRPr lang="en-US" dirty="0"/>
          </a:p>
        </p:txBody>
      </p:sp>
      <p:sp>
        <p:nvSpPr>
          <p:cNvPr id="6" name="Slide Number Placeholder 5"/>
          <p:cNvSpPr>
            <a:spLocks noGrp="1"/>
          </p:cNvSpPr>
          <p:nvPr>
            <p:ph type="sldNum" sz="quarter" idx="12"/>
          </p:nvPr>
        </p:nvSpPr>
        <p:spPr/>
        <p:txBody>
          <a:bodyPr/>
          <a:lstStyle/>
          <a:p>
            <a:pPr>
              <a:defRPr/>
            </a:pPr>
            <a:fld id="{D3E0DAA9-6B0D-4679-B8F6-FE98ADD89DA5}" type="slidenum">
              <a:rPr lang="en-US" smtClean="0"/>
              <a:pPr>
                <a:defRPr/>
              </a:pPr>
              <a:t>19</a:t>
            </a:fld>
            <a:endParaRPr lang="en-US"/>
          </a:p>
        </p:txBody>
      </p:sp>
      <p:graphicFrame>
        <p:nvGraphicFramePr>
          <p:cNvPr id="7" name="Content Placeholder 6"/>
          <p:cNvGraphicFramePr>
            <a:graphicFrameLocks noGrp="1"/>
          </p:cNvGraphicFramePr>
          <p:nvPr>
            <p:ph idx="1"/>
          </p:nvPr>
        </p:nvGraphicFramePr>
        <p:xfrm>
          <a:off x="457200" y="1600200"/>
          <a:ext cx="8229600" cy="47244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2209800"/>
          </a:xfrm>
        </p:spPr>
        <p:txBody>
          <a:bodyPr/>
          <a:lstStyle/>
          <a:p>
            <a:r>
              <a:rPr lang="en-US" sz="2400" dirty="0" smtClean="0"/>
              <a:t>Incidence = number of </a:t>
            </a:r>
            <a:r>
              <a:rPr lang="en-US" sz="2400" i="1" dirty="0" smtClean="0"/>
              <a:t>new cases</a:t>
            </a:r>
            <a:r>
              <a:rPr lang="en-US" sz="2400" dirty="0" smtClean="0"/>
              <a:t> in a population per year (rate, often “per 100,000”)</a:t>
            </a:r>
          </a:p>
          <a:p>
            <a:r>
              <a:rPr lang="en-US" sz="2400" dirty="0" smtClean="0"/>
              <a:t>Prevalence = number of </a:t>
            </a:r>
            <a:r>
              <a:rPr lang="en-US" sz="2400" i="1" dirty="0" smtClean="0"/>
              <a:t>existing cases</a:t>
            </a:r>
            <a:r>
              <a:rPr lang="en-US" sz="2400" dirty="0" smtClean="0"/>
              <a:t> in a population at a given point in time (often “percent”)</a:t>
            </a:r>
            <a:endParaRPr lang="en-US" sz="2400" dirty="0"/>
          </a:p>
          <a:p>
            <a:pPr>
              <a:buNone/>
            </a:pPr>
            <a:endParaRPr lang="en-US" sz="1600" dirty="0" smtClean="0"/>
          </a:p>
        </p:txBody>
      </p:sp>
      <p:sp>
        <p:nvSpPr>
          <p:cNvPr id="3" name="Title 2"/>
          <p:cNvSpPr>
            <a:spLocks noGrp="1"/>
          </p:cNvSpPr>
          <p:nvPr>
            <p:ph type="title"/>
          </p:nvPr>
        </p:nvSpPr>
        <p:spPr/>
        <p:txBody>
          <a:bodyPr/>
          <a:lstStyle/>
          <a:p>
            <a:r>
              <a:rPr lang="en-US" dirty="0" smtClean="0"/>
              <a:t>Prevalence and incidence</a:t>
            </a:r>
            <a:endParaRPr lang="en-US" dirty="0"/>
          </a:p>
        </p:txBody>
      </p:sp>
      <p:sp>
        <p:nvSpPr>
          <p:cNvPr id="4" name="Footer Placeholder 3"/>
          <p:cNvSpPr>
            <a:spLocks noGrp="1"/>
          </p:cNvSpPr>
          <p:nvPr>
            <p:ph type="ftr" sz="quarter" idx="10"/>
          </p:nvPr>
        </p:nvSpPr>
        <p:spPr/>
        <p:txBody>
          <a:bodyPr/>
          <a:lstStyle/>
          <a:p>
            <a:pPr>
              <a:defRPr/>
            </a:pPr>
            <a:r>
              <a:rPr lang="en-US" dirty="0" smtClean="0"/>
              <a:t>Northwest Portland Area Indian Health Board</a:t>
            </a:r>
            <a:endParaRPr lang="en-US" dirty="0"/>
          </a:p>
        </p:txBody>
      </p:sp>
      <p:sp>
        <p:nvSpPr>
          <p:cNvPr id="5" name="Date Placeholder 4"/>
          <p:cNvSpPr>
            <a:spLocks noGrp="1"/>
          </p:cNvSpPr>
          <p:nvPr>
            <p:ph type="dt" sz="half" idx="11"/>
          </p:nvPr>
        </p:nvSpPr>
        <p:spPr/>
        <p:txBody>
          <a:bodyPr/>
          <a:lstStyle/>
          <a:p>
            <a:pPr>
              <a:defRPr/>
            </a:pPr>
            <a:fld id="{06CAB8FA-0CA9-447D-9F83-4F017373320A}" type="datetime1">
              <a:rPr lang="en-US" smtClean="0"/>
              <a:pPr>
                <a:defRPr/>
              </a:pPr>
              <a:t>1/5/2011</a:t>
            </a:fld>
            <a:endParaRPr lang="en-US" dirty="0"/>
          </a:p>
        </p:txBody>
      </p:sp>
      <p:sp>
        <p:nvSpPr>
          <p:cNvPr id="6" name="Slide Number Placeholder 5"/>
          <p:cNvSpPr>
            <a:spLocks noGrp="1"/>
          </p:cNvSpPr>
          <p:nvPr>
            <p:ph type="sldNum" sz="quarter" idx="12"/>
          </p:nvPr>
        </p:nvSpPr>
        <p:spPr/>
        <p:txBody>
          <a:bodyPr/>
          <a:lstStyle/>
          <a:p>
            <a:pPr>
              <a:defRPr/>
            </a:pPr>
            <a:fld id="{25309953-E140-4B1E-8A10-F48E1039D203}" type="slidenum">
              <a:rPr lang="en-US" smtClean="0"/>
              <a:pPr>
                <a:defRPr/>
              </a:pPr>
              <a:t>2</a:t>
            </a:fld>
            <a:endParaRPr lang="en-US" dirty="0"/>
          </a:p>
        </p:txBody>
      </p:sp>
      <p:sp>
        <p:nvSpPr>
          <p:cNvPr id="7" name="Content Placeholder 1"/>
          <p:cNvSpPr txBox="1">
            <a:spLocks/>
          </p:cNvSpPr>
          <p:nvPr/>
        </p:nvSpPr>
        <p:spPr bwMode="auto">
          <a:xfrm>
            <a:off x="457200" y="3886200"/>
            <a:ext cx="8229600" cy="2667000"/>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715C29"/>
              </a:buClr>
              <a:buSzPct val="95000"/>
              <a:tabLst/>
              <a:defRPr/>
            </a:pPr>
            <a:r>
              <a:rPr lang="en-US" sz="2000" kern="0" dirty="0" smtClean="0">
                <a:latin typeface="Trebuchet MS" pitchFamily="34" charset="0"/>
              </a:rPr>
              <a:t>	</a:t>
            </a:r>
            <a:r>
              <a:rPr lang="en-US" sz="2000" u="sng" kern="0" dirty="0" smtClean="0">
                <a:latin typeface="Trebuchet MS" pitchFamily="34" charset="0"/>
              </a:rPr>
              <a:t>Measured with i</a:t>
            </a:r>
            <a:r>
              <a:rPr kumimoji="0" lang="en-US" sz="2000" b="0" i="0" u="sng" strike="noStrike" kern="0" cap="none" spc="0" normalizeH="0" baseline="0" noProof="0" dirty="0" err="1" smtClean="0">
                <a:ln>
                  <a:noFill/>
                </a:ln>
                <a:solidFill>
                  <a:schemeClr val="tx1"/>
                </a:solidFill>
                <a:effectLst/>
                <a:uLnTx/>
                <a:uFillTx/>
                <a:latin typeface="Trebuchet MS" pitchFamily="34" charset="0"/>
                <a:ea typeface="+mn-ea"/>
                <a:cs typeface="+mn-cs"/>
              </a:rPr>
              <a:t>ncidence</a:t>
            </a:r>
            <a:endParaRPr kumimoji="0" lang="en-US" sz="2000" b="0" i="0" u="sng" strike="noStrike" kern="0" cap="none" spc="0" normalizeH="0" baseline="0" noProof="0" dirty="0" smtClean="0">
              <a:ln>
                <a:noFill/>
              </a:ln>
              <a:solidFill>
                <a:schemeClr val="tx1"/>
              </a:solidFill>
              <a:effectLst/>
              <a:uLnTx/>
              <a:uFillTx/>
              <a:latin typeface="Trebuchet MS" pitchFamily="34" charset="0"/>
              <a:ea typeface="+mn-ea"/>
              <a:cs typeface="+mn-cs"/>
            </a:endParaRPr>
          </a:p>
          <a:p>
            <a:pPr marL="741363" marR="0" lvl="1" indent="-284163" algn="l" defTabSz="914400" rtl="0" eaLnBrk="1" fontAlgn="base" latinLnBrk="0" hangingPunct="1">
              <a:lnSpc>
                <a:spcPct val="100000"/>
              </a:lnSpc>
              <a:spcBef>
                <a:spcPct val="20000"/>
              </a:spcBef>
              <a:spcAft>
                <a:spcPct val="0"/>
              </a:spcAft>
              <a:buClr>
                <a:srgbClr val="008080"/>
              </a:buClr>
              <a:buSzPct val="105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Trebuchet MS" pitchFamily="34" charset="0"/>
              </a:rPr>
              <a:t>Deaths</a:t>
            </a:r>
          </a:p>
          <a:p>
            <a:pPr marL="741363" marR="0" lvl="1" indent="-284163" algn="l" defTabSz="914400" rtl="0" eaLnBrk="1" fontAlgn="base" latinLnBrk="0" hangingPunct="1">
              <a:lnSpc>
                <a:spcPct val="100000"/>
              </a:lnSpc>
              <a:spcBef>
                <a:spcPct val="20000"/>
              </a:spcBef>
              <a:spcAft>
                <a:spcPct val="0"/>
              </a:spcAft>
              <a:buClr>
                <a:srgbClr val="008080"/>
              </a:buClr>
              <a:buSzPct val="105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Trebuchet MS" pitchFamily="34" charset="0"/>
              </a:rPr>
              <a:t>Cancer</a:t>
            </a:r>
          </a:p>
          <a:p>
            <a:pPr marL="741363" marR="0" lvl="1" indent="-284163" algn="l" defTabSz="914400" rtl="0" eaLnBrk="1" fontAlgn="base" latinLnBrk="0" hangingPunct="1">
              <a:lnSpc>
                <a:spcPct val="100000"/>
              </a:lnSpc>
              <a:spcBef>
                <a:spcPct val="20000"/>
              </a:spcBef>
              <a:spcAft>
                <a:spcPct val="0"/>
              </a:spcAft>
              <a:buClr>
                <a:srgbClr val="008080"/>
              </a:buClr>
              <a:buSzPct val="105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Trebuchet MS" pitchFamily="34" charset="0"/>
              </a:rPr>
              <a:t>Injuries</a:t>
            </a:r>
          </a:p>
          <a:p>
            <a:pPr marL="741363" marR="0" lvl="1" indent="-284163" algn="l" defTabSz="914400" rtl="0" eaLnBrk="1" fontAlgn="base" latinLnBrk="0" hangingPunct="1">
              <a:lnSpc>
                <a:spcPct val="100000"/>
              </a:lnSpc>
              <a:spcBef>
                <a:spcPct val="20000"/>
              </a:spcBef>
              <a:spcAft>
                <a:spcPct val="0"/>
              </a:spcAft>
              <a:buClr>
                <a:srgbClr val="008080"/>
              </a:buClr>
              <a:buSzPct val="105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Trebuchet MS" pitchFamily="34" charset="0"/>
              </a:rPr>
              <a:t>STDs</a:t>
            </a:r>
          </a:p>
          <a:p>
            <a:pPr marL="741363" marR="0" lvl="1" indent="-284163" algn="l" defTabSz="914400" rtl="0" eaLnBrk="1" fontAlgn="base" latinLnBrk="0" hangingPunct="1">
              <a:lnSpc>
                <a:spcPct val="100000"/>
              </a:lnSpc>
              <a:spcBef>
                <a:spcPct val="20000"/>
              </a:spcBef>
              <a:spcAft>
                <a:spcPct val="0"/>
              </a:spcAft>
              <a:buClr>
                <a:srgbClr val="008080"/>
              </a:buClr>
              <a:buSzPct val="105000"/>
              <a:buFont typeface="Wingdings" pitchFamily="2" charset="2"/>
              <a:buChar char="§"/>
              <a:tabLst/>
              <a:defRPr/>
            </a:pPr>
            <a:r>
              <a:rPr lang="en-US" sz="2000" kern="0" dirty="0" smtClean="0">
                <a:latin typeface="Trebuchet MS" pitchFamily="34" charset="0"/>
              </a:rPr>
              <a:t>Diabetes</a:t>
            </a:r>
            <a:endParaRPr kumimoji="0" lang="en-US" sz="2000" b="0" i="0" u="none" strike="noStrike" kern="0" cap="none" spc="0" normalizeH="0" baseline="0" noProof="0" dirty="0" smtClean="0">
              <a:ln>
                <a:noFill/>
              </a:ln>
              <a:solidFill>
                <a:schemeClr val="tx1"/>
              </a:solidFill>
              <a:effectLst/>
              <a:uLnTx/>
              <a:uFillTx/>
              <a:latin typeface="Trebuchet MS" pitchFamily="34" charset="0"/>
            </a:endParaRPr>
          </a:p>
          <a:p>
            <a:pPr marL="741363" marR="0" lvl="1" indent="-284163" algn="l" defTabSz="914400" rtl="0" eaLnBrk="1" fontAlgn="base" latinLnBrk="0" hangingPunct="1">
              <a:lnSpc>
                <a:spcPct val="100000"/>
              </a:lnSpc>
              <a:spcBef>
                <a:spcPct val="20000"/>
              </a:spcBef>
              <a:spcAft>
                <a:spcPct val="0"/>
              </a:spcAft>
              <a:buClr>
                <a:srgbClr val="008080"/>
              </a:buClr>
              <a:buSzPct val="105000"/>
              <a:buFont typeface="Wingdings" pitchFamily="2" charset="2"/>
              <a:buChar char="§"/>
              <a:tabLst/>
              <a:defRPr/>
            </a:pPr>
            <a:endParaRPr lang="en-US" sz="2000" kern="0" dirty="0" smtClean="0">
              <a:latin typeface="Trebuchet MS" pitchFamily="34" charset="0"/>
              <a:ea typeface="+mn-ea"/>
              <a:cs typeface="+mn-cs"/>
            </a:endParaRPr>
          </a:p>
          <a:p>
            <a:pPr marL="741363" marR="0" lvl="1" indent="-284163" algn="l" defTabSz="914400" rtl="0" eaLnBrk="1" fontAlgn="base" latinLnBrk="0" hangingPunct="1">
              <a:lnSpc>
                <a:spcPct val="100000"/>
              </a:lnSpc>
              <a:spcBef>
                <a:spcPct val="20000"/>
              </a:spcBef>
              <a:spcAft>
                <a:spcPct val="0"/>
              </a:spcAft>
              <a:buClr>
                <a:srgbClr val="008080"/>
              </a:buClr>
              <a:buSzPct val="105000"/>
              <a:tabLst/>
              <a:defRPr/>
            </a:pPr>
            <a:r>
              <a:rPr lang="en-US" sz="2000" u="sng" kern="0" dirty="0" smtClean="0">
                <a:latin typeface="Trebuchet MS" pitchFamily="34" charset="0"/>
              </a:rPr>
              <a:t>Measured with prevalence</a:t>
            </a:r>
            <a:r>
              <a:rPr kumimoji="0" lang="en-US" sz="2000" b="0" i="0" u="sng" strike="noStrike" kern="0" cap="none" spc="0" normalizeH="0" baseline="0" noProof="0" dirty="0" smtClean="0">
                <a:ln>
                  <a:noFill/>
                </a:ln>
                <a:solidFill>
                  <a:schemeClr val="tx1"/>
                </a:solidFill>
                <a:effectLst/>
                <a:uLnTx/>
                <a:uFillTx/>
                <a:latin typeface="Trebuchet MS" pitchFamily="34" charset="0"/>
                <a:ea typeface="+mn-ea"/>
                <a:cs typeface="+mn-cs"/>
              </a:rPr>
              <a:t> </a:t>
            </a:r>
          </a:p>
          <a:p>
            <a:pPr marL="800100" lvl="1" indent="-342900" fontAlgn="base">
              <a:spcBef>
                <a:spcPct val="20000"/>
              </a:spcBef>
              <a:spcAft>
                <a:spcPct val="0"/>
              </a:spcAft>
              <a:buClr>
                <a:schemeClr val="accent1"/>
              </a:buClr>
              <a:buSzPct val="95000"/>
              <a:buFont typeface="Wingdings" pitchFamily="2" charset="2"/>
              <a:buChar char="§"/>
            </a:pPr>
            <a:r>
              <a:rPr kumimoji="0" lang="en-US" sz="2000" b="0" i="0" u="none" strike="noStrike" kern="0" cap="none" spc="0" normalizeH="0" baseline="0" noProof="0" dirty="0" smtClean="0">
                <a:ln>
                  <a:noFill/>
                </a:ln>
                <a:solidFill>
                  <a:schemeClr val="tx1"/>
                </a:solidFill>
                <a:effectLst/>
                <a:uLnTx/>
                <a:uFillTx/>
                <a:latin typeface="Trebuchet MS" pitchFamily="34" charset="0"/>
                <a:ea typeface="+mn-ea"/>
                <a:cs typeface="+mn-cs"/>
              </a:rPr>
              <a:t>STDs</a:t>
            </a:r>
          </a:p>
          <a:p>
            <a:pPr marL="800100" lvl="1" indent="-342900" fontAlgn="base">
              <a:spcBef>
                <a:spcPct val="20000"/>
              </a:spcBef>
              <a:spcAft>
                <a:spcPct val="0"/>
              </a:spcAft>
              <a:buClr>
                <a:schemeClr val="accent1"/>
              </a:buClr>
              <a:buSzPct val="95000"/>
              <a:buFont typeface="Wingdings" pitchFamily="2" charset="2"/>
              <a:buChar char="§"/>
            </a:pPr>
            <a:r>
              <a:rPr lang="en-US" sz="2000" kern="0" dirty="0" smtClean="0">
                <a:latin typeface="Trebuchet MS" pitchFamily="34" charset="0"/>
              </a:rPr>
              <a:t>Diabetes</a:t>
            </a:r>
          </a:p>
          <a:p>
            <a:pPr marL="800100" lvl="1" indent="-342900" fontAlgn="base">
              <a:spcBef>
                <a:spcPct val="20000"/>
              </a:spcBef>
              <a:spcAft>
                <a:spcPct val="0"/>
              </a:spcAft>
              <a:buClr>
                <a:schemeClr val="accent1"/>
              </a:buClr>
              <a:buSzPct val="95000"/>
              <a:buFont typeface="Wingdings" pitchFamily="2" charset="2"/>
              <a:buChar char="§"/>
            </a:pPr>
            <a:r>
              <a:rPr lang="en-US" sz="2000" kern="0" dirty="0" smtClean="0">
                <a:latin typeface="Trebuchet MS" pitchFamily="34" charset="0"/>
              </a:rPr>
              <a:t>Smoking</a:t>
            </a:r>
          </a:p>
          <a:p>
            <a:pPr marL="342900" marR="0" lvl="0" indent="-342900" algn="l" defTabSz="914400" rtl="0" eaLnBrk="1" fontAlgn="base" latinLnBrk="0" hangingPunct="1">
              <a:lnSpc>
                <a:spcPct val="100000"/>
              </a:lnSpc>
              <a:spcBef>
                <a:spcPct val="20000"/>
              </a:spcBef>
              <a:spcAft>
                <a:spcPct val="0"/>
              </a:spcAft>
              <a:buClr>
                <a:srgbClr val="715C29"/>
              </a:buClr>
              <a:buSzPct val="95000"/>
              <a:buFont typeface="Arial" charset="0"/>
              <a:buNone/>
              <a:tabLst/>
              <a:defRPr/>
            </a:pPr>
            <a:endParaRPr kumimoji="0" lang="en-US" sz="1600" b="0" i="0" u="none" strike="noStrike" kern="0" cap="none" spc="0" normalizeH="0" baseline="0" noProof="0" dirty="0" smtClean="0">
              <a:ln>
                <a:noFill/>
              </a:ln>
              <a:solidFill>
                <a:schemeClr val="tx1"/>
              </a:solidFill>
              <a:effectLst/>
              <a:uLnTx/>
              <a:uFillTx/>
              <a:latin typeface="Trebuchet MS" pitchFamily="34"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solidFill>
            <a:srgbClr val="000000"/>
          </a:solidFill>
          <a:ln w="12700" cap="sq">
            <a:noFill/>
            <a:miter lim="800000"/>
            <a:headEnd type="none" w="sm" len="sm"/>
            <a:tailEnd type="none" w="sm" len="sm"/>
          </a:ln>
        </p:spPr>
        <p:txBody>
          <a:bodyPr wrap="none" anchor="ctr"/>
          <a:lstStyle/>
          <a:p>
            <a:endParaRPr lang="en-US"/>
          </a:p>
        </p:txBody>
      </p:sp>
      <p:sp>
        <p:nvSpPr>
          <p:cNvPr id="21507" name="Rectangle 3"/>
          <p:cNvSpPr>
            <a:spLocks noChangeArrowheads="1"/>
          </p:cNvSpPr>
          <p:nvPr/>
        </p:nvSpPr>
        <p:spPr bwMode="auto">
          <a:xfrm>
            <a:off x="381000" y="762000"/>
            <a:ext cx="3276600" cy="4724370"/>
          </a:xfrm>
          <a:prstGeom prst="rect">
            <a:avLst/>
          </a:prstGeom>
          <a:noFill/>
          <a:ln w="12700" cap="sq">
            <a:noFill/>
            <a:miter lim="800000"/>
            <a:headEnd type="none" w="sm" len="sm"/>
            <a:tailEnd type="none" w="sm" len="sm"/>
          </a:ln>
        </p:spPr>
        <p:txBody>
          <a:bodyPr>
            <a:spAutoFit/>
          </a:bodyPr>
          <a:lstStyle/>
          <a:p>
            <a:pPr algn="just"/>
            <a:endParaRPr kumimoji="1" lang="en-US" dirty="0">
              <a:solidFill>
                <a:schemeClr val="bg1"/>
              </a:solidFill>
              <a:latin typeface="Arial Black" pitchFamily="34" charset="0"/>
              <a:cs typeface="Times New Roman" pitchFamily="18" charset="0"/>
            </a:endParaRPr>
          </a:p>
          <a:p>
            <a:pPr algn="just"/>
            <a:endParaRPr kumimoji="1" lang="en-US" sz="300" dirty="0">
              <a:solidFill>
                <a:schemeClr val="bg1"/>
              </a:solidFill>
              <a:latin typeface="Arial" charset="0"/>
              <a:cs typeface="Times New Roman" pitchFamily="18" charset="0"/>
            </a:endParaRPr>
          </a:p>
          <a:p>
            <a:r>
              <a:rPr kumimoji="1" lang="en-US" sz="4000" b="1" dirty="0">
                <a:solidFill>
                  <a:schemeClr val="bg1"/>
                </a:solidFill>
                <a:latin typeface="Arial" charset="0"/>
                <a:cs typeface="Times New Roman" pitchFamily="18" charset="0"/>
              </a:rPr>
              <a:t>1 out of 4 sexually active teens will get a STD this year.</a:t>
            </a:r>
            <a:br>
              <a:rPr kumimoji="1" lang="en-US" sz="4000" b="1" dirty="0">
                <a:solidFill>
                  <a:schemeClr val="bg1"/>
                </a:solidFill>
                <a:latin typeface="Arial" charset="0"/>
                <a:cs typeface="Times New Roman" pitchFamily="18" charset="0"/>
              </a:rPr>
            </a:br>
            <a:endParaRPr kumimoji="1" lang="en-US" sz="4000" b="1" dirty="0">
              <a:solidFill>
                <a:schemeClr val="bg1"/>
              </a:solidFill>
              <a:latin typeface="Arial" charset="0"/>
              <a:cs typeface="Times New Roman" pitchFamily="18" charset="0"/>
            </a:endParaRPr>
          </a:p>
        </p:txBody>
      </p:sp>
      <p:pic>
        <p:nvPicPr>
          <p:cNvPr id="21508" name="Picture 4" descr="STD_PA_Warning_Label_1"/>
          <p:cNvPicPr>
            <a:picLocks noChangeAspect="1" noChangeArrowheads="1"/>
          </p:cNvPicPr>
          <p:nvPr/>
        </p:nvPicPr>
        <p:blipFill>
          <a:blip r:embed="rId4" cstate="print"/>
          <a:srcRect l="3871" b="13978"/>
          <a:stretch>
            <a:fillRect/>
          </a:stretch>
        </p:blipFill>
        <p:spPr bwMode="auto">
          <a:xfrm>
            <a:off x="3581399" y="-152400"/>
            <a:ext cx="5892073"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11"/>
          <p:cNvSpPr txBox="1">
            <a:spLocks noChangeArrowheads="1"/>
          </p:cNvSpPr>
          <p:nvPr/>
        </p:nvSpPr>
        <p:spPr bwMode="auto">
          <a:xfrm>
            <a:off x="152400" y="5181600"/>
            <a:ext cx="8839200" cy="461665"/>
          </a:xfrm>
          <a:prstGeom prst="rect">
            <a:avLst/>
          </a:prstGeom>
          <a:noFill/>
          <a:ln w="9525">
            <a:noFill/>
            <a:miter lim="800000"/>
            <a:headEnd/>
            <a:tailEnd/>
          </a:ln>
        </p:spPr>
        <p:txBody>
          <a:bodyPr wrap="square">
            <a:spAutoFit/>
          </a:bodyPr>
          <a:lstStyle/>
          <a:p>
            <a:pPr algn="ctr">
              <a:spcBef>
                <a:spcPct val="50000"/>
              </a:spcBef>
            </a:pPr>
            <a:endParaRPr lang="en-US" sz="2400" dirty="0">
              <a:solidFill>
                <a:schemeClr val="accent6">
                  <a:lumMod val="50000"/>
                </a:schemeClr>
              </a:solidFill>
              <a:latin typeface="Arial" charset="0"/>
            </a:endParaRPr>
          </a:p>
        </p:txBody>
      </p:sp>
      <p:sp>
        <p:nvSpPr>
          <p:cNvPr id="6" name="Rectangle 5"/>
          <p:cNvSpPr/>
          <p:nvPr/>
        </p:nvSpPr>
        <p:spPr>
          <a:xfrm>
            <a:off x="1143000" y="2084725"/>
            <a:ext cx="6934200" cy="4154984"/>
          </a:xfrm>
          <a:prstGeom prst="rect">
            <a:avLst/>
          </a:prstGeom>
        </p:spPr>
        <p:txBody>
          <a:bodyPr wrap="square">
            <a:spAutoFit/>
          </a:bodyPr>
          <a:lstStyle/>
          <a:p>
            <a:pPr algn="ctr">
              <a:spcBef>
                <a:spcPct val="50000"/>
              </a:spcBef>
            </a:pPr>
            <a:r>
              <a:rPr lang="en-US" sz="4400" dirty="0" smtClean="0">
                <a:solidFill>
                  <a:schemeClr val="accent6">
                    <a:lumMod val="50000"/>
                  </a:schemeClr>
                </a:solidFill>
              </a:rPr>
              <a:t>Compared by race/ethnicity, American Indians and Alaska Natives ranked </a:t>
            </a:r>
            <a:r>
              <a:rPr lang="en-US" sz="4400" b="1" dirty="0" smtClean="0">
                <a:solidFill>
                  <a:schemeClr val="accent1">
                    <a:lumMod val="75000"/>
                  </a:schemeClr>
                </a:solidFill>
              </a:rPr>
              <a:t>3</a:t>
            </a:r>
            <a:r>
              <a:rPr lang="en-US" sz="4400" b="1" baseline="30000" dirty="0" smtClean="0">
                <a:solidFill>
                  <a:schemeClr val="accent1">
                    <a:lumMod val="75000"/>
                  </a:schemeClr>
                </a:solidFill>
              </a:rPr>
              <a:t>rd</a:t>
            </a:r>
            <a:r>
              <a:rPr lang="en-US" sz="4400" dirty="0" smtClean="0">
                <a:solidFill>
                  <a:schemeClr val="accent6">
                    <a:lumMod val="50000"/>
                  </a:schemeClr>
                </a:solidFill>
              </a:rPr>
              <a:t> in their rate of HIV/AIDS diagnoses in 2005 </a:t>
            </a:r>
            <a:endParaRPr lang="en-US" sz="4400" dirty="0">
              <a:solidFill>
                <a:schemeClr val="accent6">
                  <a:lumMod val="50000"/>
                </a:schemeClr>
              </a:solidFill>
            </a:endParaRPr>
          </a:p>
        </p:txBody>
      </p:sp>
      <p:sp>
        <p:nvSpPr>
          <p:cNvPr id="4" name="Title 3"/>
          <p:cNvSpPr>
            <a:spLocks noGrp="1"/>
          </p:cNvSpPr>
          <p:nvPr>
            <p:ph type="title"/>
          </p:nvPr>
        </p:nvSpPr>
        <p:spPr/>
        <p:txBody>
          <a:bodyPr/>
          <a:lstStyle/>
          <a:p>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E9EEA1-83EB-4911-9777-A68E9C5AB537}" type="slidenum">
              <a:rPr lang="en-US" smtClean="0"/>
              <a:pPr/>
              <a:t>22</a:t>
            </a:fld>
            <a:endParaRPr lang="en-US"/>
          </a:p>
        </p:txBody>
      </p:sp>
      <p:graphicFrame>
        <p:nvGraphicFramePr>
          <p:cNvPr id="6" name="Table 5"/>
          <p:cNvGraphicFramePr>
            <a:graphicFrameLocks noGrp="1"/>
          </p:cNvGraphicFramePr>
          <p:nvPr/>
        </p:nvGraphicFramePr>
        <p:xfrm>
          <a:off x="152397" y="119513"/>
          <a:ext cx="8839202" cy="6685909"/>
        </p:xfrm>
        <a:graphic>
          <a:graphicData uri="http://schemas.openxmlformats.org/drawingml/2006/table">
            <a:tbl>
              <a:tblPr/>
              <a:tblGrid>
                <a:gridCol w="387686"/>
                <a:gridCol w="983914"/>
                <a:gridCol w="925286"/>
                <a:gridCol w="925286"/>
                <a:gridCol w="979715"/>
                <a:gridCol w="925286"/>
                <a:gridCol w="925286"/>
                <a:gridCol w="1003393"/>
                <a:gridCol w="952317"/>
                <a:gridCol w="831033"/>
              </a:tblGrid>
              <a:tr h="643532">
                <a:tc>
                  <a:txBody>
                    <a:bodyPr/>
                    <a:lstStyle/>
                    <a:p>
                      <a:pPr marL="0" marR="0">
                        <a:lnSpc>
                          <a:spcPct val="115000"/>
                        </a:lnSpc>
                        <a:spcBef>
                          <a:spcPts val="0"/>
                        </a:spcBef>
                        <a:spcAft>
                          <a:spcPts val="0"/>
                        </a:spcAft>
                      </a:pPr>
                      <a:endParaRPr lang="en-US" sz="600" dirty="0">
                        <a:latin typeface="Calibri"/>
                        <a:ea typeface="Calibri"/>
                        <a:cs typeface="Times New Roman"/>
                      </a:endParaRPr>
                    </a:p>
                  </a:txBody>
                  <a:tcPr marL="42847" marR="42847" marT="0" marB="0">
                    <a:lnL>
                      <a:noFill/>
                    </a:lnL>
                    <a:lnR>
                      <a:noFill/>
                    </a:lnR>
                    <a:lnT>
                      <a:noFill/>
                    </a:lnT>
                    <a:lnB w="12700" cap="flat" cmpd="sng" algn="ctr">
                      <a:solidFill>
                        <a:srgbClr val="000000"/>
                      </a:solidFill>
                      <a:prstDash val="solid"/>
                      <a:round/>
                      <a:headEnd type="none" w="med" len="med"/>
                      <a:tailEnd type="none" w="med" len="med"/>
                    </a:lnB>
                  </a:tcPr>
                </a:tc>
                <a:tc gridSpan="9">
                  <a:txBody>
                    <a:bodyPr/>
                    <a:lstStyle/>
                    <a:p>
                      <a:pPr marL="0" marR="0" algn="ctr">
                        <a:lnSpc>
                          <a:spcPct val="115000"/>
                        </a:lnSpc>
                        <a:spcBef>
                          <a:spcPts val="0"/>
                        </a:spcBef>
                        <a:spcAft>
                          <a:spcPts val="0"/>
                        </a:spcAft>
                      </a:pPr>
                      <a:r>
                        <a:rPr lang="en-US" sz="1400" b="1" dirty="0">
                          <a:latin typeface="Calibri"/>
                          <a:ea typeface="Calibri"/>
                          <a:cs typeface="Times New Roman"/>
                        </a:rPr>
                        <a:t>Leading causes of death by age group</a:t>
                      </a:r>
                      <a:endParaRPr lang="en-US" sz="1400" dirty="0">
                        <a:latin typeface="Calibri"/>
                        <a:ea typeface="Calibri"/>
                        <a:cs typeface="Times New Roman"/>
                      </a:endParaRPr>
                    </a:p>
                    <a:p>
                      <a:pPr marL="0" marR="0" algn="ctr">
                        <a:lnSpc>
                          <a:spcPct val="115000"/>
                        </a:lnSpc>
                        <a:spcBef>
                          <a:spcPts val="0"/>
                        </a:spcBef>
                        <a:spcAft>
                          <a:spcPts val="0"/>
                        </a:spcAft>
                      </a:pPr>
                      <a:r>
                        <a:rPr lang="en-US" sz="1400" b="1" dirty="0">
                          <a:latin typeface="Calibri"/>
                          <a:ea typeface="Calibri"/>
                          <a:cs typeface="Times New Roman"/>
                        </a:rPr>
                        <a:t>American Indian/Alaska Native, Washington, 2003-2007</a:t>
                      </a:r>
                      <a:endParaRPr lang="en-US" sz="1400" dirty="0">
                        <a:latin typeface="Calibri"/>
                        <a:ea typeface="Calibri"/>
                        <a:cs typeface="Times New Roman"/>
                      </a:endParaRPr>
                    </a:p>
                    <a:p>
                      <a:pPr marL="0" marR="0" algn="ctr">
                        <a:lnSpc>
                          <a:spcPct val="115000"/>
                        </a:lnSpc>
                        <a:spcBef>
                          <a:spcPts val="0"/>
                        </a:spcBef>
                        <a:spcAft>
                          <a:spcPts val="0"/>
                        </a:spcAft>
                      </a:pPr>
                      <a:r>
                        <a:rPr lang="en-US" sz="1200" dirty="0">
                          <a:latin typeface="Calibri"/>
                          <a:ea typeface="Calibri"/>
                          <a:cs typeface="Times New Roman"/>
                        </a:rPr>
                        <a:t>Data source: WA Dept. of Health, Community Health Assessment Tool (CHAT), accessed 2/10</a:t>
                      </a:r>
                    </a:p>
                  </a:txBody>
                  <a:tcPr marL="42847" marR="42847"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991">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2847" marR="4284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marL="0" marR="0" algn="ctr">
                        <a:lnSpc>
                          <a:spcPct val="115000"/>
                        </a:lnSpc>
                        <a:spcBef>
                          <a:spcPts val="0"/>
                        </a:spcBef>
                        <a:spcAft>
                          <a:spcPts val="0"/>
                        </a:spcAft>
                      </a:pPr>
                      <a:r>
                        <a:rPr lang="en-US" sz="1200" b="1" dirty="0">
                          <a:latin typeface="Calibri"/>
                          <a:ea typeface="Calibri"/>
                          <a:cs typeface="Times New Roman"/>
                        </a:rPr>
                        <a:t>Age group</a:t>
                      </a:r>
                      <a:endParaRPr lang="en-US" sz="1200" dirty="0">
                        <a:latin typeface="Calibri"/>
                        <a:ea typeface="Calibri"/>
                        <a:cs typeface="Times New Roman"/>
                      </a:endParaRPr>
                    </a:p>
                  </a:txBody>
                  <a:tcPr marL="42847" marR="4284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4435">
                <a:tc>
                  <a:txBody>
                    <a:bodyPr/>
                    <a:lstStyle/>
                    <a:p>
                      <a:pPr marL="0" marR="0" algn="ctr">
                        <a:lnSpc>
                          <a:spcPct val="115000"/>
                        </a:lnSpc>
                        <a:spcBef>
                          <a:spcPts val="0"/>
                        </a:spcBef>
                        <a:spcAft>
                          <a:spcPts val="0"/>
                        </a:spcAft>
                      </a:pPr>
                      <a:r>
                        <a:rPr lang="en-US" sz="1100" b="1">
                          <a:latin typeface="Calibri"/>
                          <a:ea typeface="Calibri"/>
                          <a:cs typeface="Times New Roman"/>
                        </a:rPr>
                        <a:t>Rank</a:t>
                      </a:r>
                      <a:endParaRPr lang="en-US" sz="110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Calibri"/>
                          <a:ea typeface="Calibri"/>
                          <a:cs typeface="Times New Roman"/>
                        </a:rPr>
                        <a:t>&lt;1</a:t>
                      </a:r>
                      <a:endParaRPr lang="en-US" sz="1100" dirty="0">
                        <a:latin typeface="Calibri"/>
                        <a:ea typeface="Calibri"/>
                        <a:cs typeface="Times New Roman"/>
                      </a:endParaRPr>
                    </a:p>
                  </a:txBody>
                  <a:tcPr marL="42847" marR="428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Calibri"/>
                          <a:ea typeface="Calibri"/>
                          <a:cs typeface="Times New Roman"/>
                        </a:rPr>
                        <a:t>1-4</a:t>
                      </a:r>
                      <a:endParaRPr lang="en-US" sz="110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Calibri"/>
                          <a:ea typeface="Calibri"/>
                          <a:cs typeface="Times New Roman"/>
                        </a:rPr>
                        <a:t>5-14</a:t>
                      </a: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Calibri"/>
                          <a:ea typeface="Calibri"/>
                          <a:cs typeface="Times New Roman"/>
                        </a:rPr>
                        <a:t>15-24</a:t>
                      </a: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Calibri"/>
                          <a:ea typeface="Calibri"/>
                          <a:cs typeface="Times New Roman"/>
                        </a:rPr>
                        <a:t>25-34</a:t>
                      </a: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Calibri"/>
                          <a:ea typeface="Calibri"/>
                          <a:cs typeface="Times New Roman"/>
                        </a:rPr>
                        <a:t>35-44</a:t>
                      </a: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Calibri"/>
                          <a:ea typeface="Calibri"/>
                          <a:cs typeface="Times New Roman"/>
                        </a:rPr>
                        <a:t>45-54</a:t>
                      </a: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Calibri"/>
                          <a:ea typeface="Calibri"/>
                          <a:cs typeface="Times New Roman"/>
                        </a:rPr>
                        <a:t>55-64</a:t>
                      </a: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Calibri"/>
                          <a:ea typeface="Calibri"/>
                          <a:cs typeface="Times New Roman"/>
                        </a:rPr>
                        <a:t>65+</a:t>
                      </a: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25825">
                <a:tc>
                  <a:txBody>
                    <a:bodyPr/>
                    <a:lstStyle/>
                    <a:p>
                      <a:pPr marL="0" marR="0" algn="ctr">
                        <a:lnSpc>
                          <a:spcPct val="115000"/>
                        </a:lnSpc>
                        <a:spcBef>
                          <a:spcPts val="0"/>
                        </a:spcBef>
                        <a:spcAft>
                          <a:spcPts val="0"/>
                        </a:spcAft>
                      </a:pPr>
                      <a:r>
                        <a:rPr lang="en-US" sz="1100" b="1" dirty="0">
                          <a:latin typeface="Calibri"/>
                          <a:ea typeface="Calibri"/>
                          <a:cs typeface="Times New Roman"/>
                        </a:rPr>
                        <a:t>1</a:t>
                      </a: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SIDS (15)</a:t>
                      </a:r>
                    </a:p>
                  </a:txBody>
                  <a:tcPr marL="42847" marR="428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Unintentional injury (9)</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Unintentional injury (5)</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Unintentional injury (100)</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Unintentional injury (78)</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Unintentional injury (72)</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Cardiovascular diseases (94)</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Cardiovascular diseases (143)</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smtClean="0">
                          <a:latin typeface="Calibri"/>
                          <a:ea typeface="Calibri"/>
                          <a:cs typeface="Times New Roman"/>
                        </a:rPr>
                        <a:t>Cardio -vascular </a:t>
                      </a:r>
                      <a:r>
                        <a:rPr lang="en-US" sz="1100" dirty="0">
                          <a:latin typeface="Calibri"/>
                          <a:ea typeface="Calibri"/>
                          <a:cs typeface="Times New Roman"/>
                        </a:rPr>
                        <a:t>diseases (476)</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625825">
                <a:tc>
                  <a:txBody>
                    <a:bodyPr/>
                    <a:lstStyle/>
                    <a:p>
                      <a:pPr marL="0" marR="0" algn="ctr">
                        <a:lnSpc>
                          <a:spcPct val="115000"/>
                        </a:lnSpc>
                        <a:spcBef>
                          <a:spcPts val="0"/>
                        </a:spcBef>
                        <a:spcAft>
                          <a:spcPts val="0"/>
                        </a:spcAft>
                      </a:pPr>
                      <a:r>
                        <a:rPr lang="en-US" sz="1100" b="1" dirty="0">
                          <a:latin typeface="Calibri"/>
                          <a:ea typeface="Calibri"/>
                          <a:cs typeface="Times New Roman"/>
                        </a:rPr>
                        <a:t>2</a:t>
                      </a: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Congenital anomalies (14)</a:t>
                      </a:r>
                    </a:p>
                  </a:txBody>
                  <a:tcPr marL="42847" marR="428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Homicide</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Cancer</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Suicide (25)</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Suicide (20)</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Cardiovascular diseases (36)</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Unintentional </a:t>
                      </a:r>
                      <a:r>
                        <a:rPr lang="en-US" sz="1100" dirty="0" smtClean="0">
                          <a:latin typeface="Calibri"/>
                          <a:ea typeface="Calibri"/>
                          <a:cs typeface="Times New Roman"/>
                        </a:rPr>
                        <a:t>injury </a:t>
                      </a:r>
                      <a:r>
                        <a:rPr lang="en-US" sz="1100" dirty="0">
                          <a:latin typeface="Calibri"/>
                          <a:ea typeface="Calibri"/>
                          <a:cs typeface="Times New Roman"/>
                        </a:rPr>
                        <a:t>(79)</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Cancer (124)</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Cancer (335)</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720755">
                <a:tc>
                  <a:txBody>
                    <a:bodyPr/>
                    <a:lstStyle/>
                    <a:p>
                      <a:pPr marL="0" marR="0" algn="ctr">
                        <a:lnSpc>
                          <a:spcPct val="115000"/>
                        </a:lnSpc>
                        <a:spcBef>
                          <a:spcPts val="0"/>
                        </a:spcBef>
                        <a:spcAft>
                          <a:spcPts val="0"/>
                        </a:spcAft>
                      </a:pPr>
                      <a:r>
                        <a:rPr lang="en-US" sz="1100" b="1">
                          <a:latin typeface="Calibri"/>
                          <a:ea typeface="Calibri"/>
                          <a:cs typeface="Times New Roman"/>
                        </a:rPr>
                        <a:t>3</a:t>
                      </a:r>
                      <a:endParaRPr lang="en-US" sz="110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Times New Roman"/>
                        </a:rPr>
                        <a:t>Short gestation, low birthweight (9)</a:t>
                      </a:r>
                    </a:p>
                  </a:txBody>
                  <a:tcPr marL="42847" marR="428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dirty="0">
                          <a:latin typeface="Calibri"/>
                          <a:ea typeface="Calibri"/>
                          <a:cs typeface="Times New Roman"/>
                        </a:rPr>
                        <a:t>T - </a:t>
                      </a:r>
                      <a:r>
                        <a:rPr lang="en-US" sz="1100" dirty="0">
                          <a:latin typeface="Calibri"/>
                          <a:ea typeface="Calibri"/>
                          <a:cs typeface="Times New Roman"/>
                        </a:rPr>
                        <a:t>Cancer</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Suicide</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Homicide (14)</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Cardiovascular diseases (12)</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Liver disease &amp; cirrhosis (33)</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Liver disease &amp; cirrhosis (53)</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a:latin typeface="Calibri"/>
                          <a:ea typeface="Calibri"/>
                          <a:cs typeface="Times New Roman"/>
                        </a:rPr>
                        <a:t>Diabetes (45)</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Chronic lower respiratory diseases (101)</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625825">
                <a:tc>
                  <a:txBody>
                    <a:bodyPr/>
                    <a:lstStyle/>
                    <a:p>
                      <a:pPr marL="0" marR="0" algn="ctr">
                        <a:lnSpc>
                          <a:spcPct val="115000"/>
                        </a:lnSpc>
                        <a:spcBef>
                          <a:spcPts val="0"/>
                        </a:spcBef>
                        <a:spcAft>
                          <a:spcPts val="0"/>
                        </a:spcAft>
                      </a:pPr>
                      <a:r>
                        <a:rPr lang="en-US" sz="1100" b="1" dirty="0">
                          <a:latin typeface="Calibri"/>
                          <a:ea typeface="Calibri"/>
                          <a:cs typeface="Times New Roman"/>
                        </a:rPr>
                        <a:t>4</a:t>
                      </a: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Unintentional injury (7)</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100" i="1" dirty="0">
                          <a:latin typeface="Calibri"/>
                          <a:ea typeface="Calibri"/>
                          <a:cs typeface="Times New Roman"/>
                        </a:rPr>
                        <a:t>T –</a:t>
                      </a:r>
                      <a:r>
                        <a:rPr lang="en-US" sz="1100" dirty="0">
                          <a:latin typeface="Calibri"/>
                          <a:ea typeface="Calibri"/>
                          <a:cs typeface="Times New Roman"/>
                        </a:rPr>
                        <a:t>Cardiovascular diseases</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Cardiovascular diseases</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Cardiovascular diseases (5)</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Homicide (10)</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Suicide (21)</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Diabetes (12)</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a:latin typeface="Calibri"/>
                          <a:ea typeface="Calibri"/>
                          <a:cs typeface="Times New Roman"/>
                        </a:rPr>
                        <a:t>Liver disease &amp; cirrhosis (41)</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Diabetes (92)</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625825">
                <a:tc>
                  <a:txBody>
                    <a:bodyPr/>
                    <a:lstStyle/>
                    <a:p>
                      <a:pPr marL="0" marR="0" algn="ctr">
                        <a:lnSpc>
                          <a:spcPct val="115000"/>
                        </a:lnSpc>
                        <a:spcBef>
                          <a:spcPts val="0"/>
                        </a:spcBef>
                        <a:spcAft>
                          <a:spcPts val="0"/>
                        </a:spcAft>
                      </a:pPr>
                      <a:r>
                        <a:rPr lang="en-US" sz="1100" b="1" dirty="0">
                          <a:latin typeface="Calibri"/>
                          <a:ea typeface="Calibri"/>
                          <a:cs typeface="Times New Roman"/>
                        </a:rPr>
                        <a:t>5</a:t>
                      </a: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a:latin typeface="Calibri"/>
                          <a:ea typeface="Calibri"/>
                          <a:cs typeface="Times New Roman"/>
                        </a:rPr>
                        <a:t>T -</a:t>
                      </a:r>
                      <a:r>
                        <a:rPr lang="en-US" sz="1100">
                          <a:latin typeface="Calibri"/>
                          <a:ea typeface="Calibri"/>
                          <a:cs typeface="Times New Roman"/>
                        </a:rPr>
                        <a:t>Cardiovascular diseases</a:t>
                      </a:r>
                    </a:p>
                  </a:txBody>
                  <a:tcPr marL="42847" marR="428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dirty="0">
                          <a:latin typeface="Calibri"/>
                          <a:ea typeface="Calibri"/>
                          <a:cs typeface="Times New Roman"/>
                        </a:rPr>
                        <a:t>T - </a:t>
                      </a:r>
                      <a:r>
                        <a:rPr lang="en-US" sz="1100" dirty="0">
                          <a:latin typeface="Calibri"/>
                          <a:ea typeface="Calibri"/>
                          <a:cs typeface="Times New Roman"/>
                        </a:rPr>
                        <a:t> Cancer</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Cancer (6)</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Cancer (18)</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Homicide (9)</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1100" i="1">
                          <a:latin typeface="Calibri"/>
                          <a:ea typeface="Calibri"/>
                          <a:cs typeface="Times New Roman"/>
                        </a:rPr>
                        <a:t>T -</a:t>
                      </a:r>
                      <a:r>
                        <a:rPr lang="en-US" sz="1100">
                          <a:latin typeface="Calibri"/>
                          <a:ea typeface="Calibri"/>
                          <a:cs typeface="Times New Roman"/>
                        </a:rPr>
                        <a:t> Influenza &amp; pneumonia (5)</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Alzheimer’s </a:t>
                      </a:r>
                      <a:r>
                        <a:rPr lang="en-US" sz="1100" dirty="0" smtClean="0">
                          <a:latin typeface="Calibri"/>
                          <a:ea typeface="Calibri"/>
                          <a:cs typeface="Times New Roman"/>
                        </a:rPr>
                        <a:t>disease </a:t>
                      </a:r>
                      <a:r>
                        <a:rPr lang="en-US" sz="1100" dirty="0">
                          <a:latin typeface="Calibri"/>
                          <a:ea typeface="Calibri"/>
                          <a:cs typeface="Times New Roman"/>
                        </a:rPr>
                        <a:t>(61)</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720755">
                <a:tc>
                  <a:txBody>
                    <a:bodyPr/>
                    <a:lstStyle/>
                    <a:p>
                      <a:pPr marL="0" marR="0" algn="ctr">
                        <a:lnSpc>
                          <a:spcPct val="115000"/>
                        </a:lnSpc>
                        <a:spcBef>
                          <a:spcPts val="0"/>
                        </a:spcBef>
                        <a:spcAft>
                          <a:spcPts val="0"/>
                        </a:spcAft>
                      </a:pPr>
                      <a:r>
                        <a:rPr lang="en-US" sz="1100" b="1" dirty="0">
                          <a:latin typeface="Calibri"/>
                          <a:ea typeface="Calibri"/>
                          <a:cs typeface="Times New Roman"/>
                        </a:rPr>
                        <a:t>6</a:t>
                      </a: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a:latin typeface="Calibri"/>
                          <a:ea typeface="Calibri"/>
                          <a:cs typeface="Times New Roman"/>
                        </a:rPr>
                        <a:t>T - </a:t>
                      </a:r>
                      <a:r>
                        <a:rPr lang="en-US" sz="1100">
                          <a:latin typeface="Calibri"/>
                          <a:ea typeface="Calibri"/>
                          <a:cs typeface="Times New Roman"/>
                        </a:rPr>
                        <a:t>Influenza &amp; pneumonia</a:t>
                      </a:r>
                    </a:p>
                  </a:txBody>
                  <a:tcPr marL="42847" marR="428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a:latin typeface="Calibri"/>
                          <a:ea typeface="Calibri"/>
                          <a:cs typeface="Times New Roman"/>
                        </a:rPr>
                        <a:t>T -</a:t>
                      </a:r>
                      <a:r>
                        <a:rPr lang="en-US" sz="1100">
                          <a:latin typeface="Calibri"/>
                          <a:ea typeface="Calibri"/>
                          <a:cs typeface="Times New Roman"/>
                        </a:rPr>
                        <a:t> Congenital anomalies</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Liver disease &amp; cirrhosis</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Homicide (8)</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Chronic lower respiratory diseases (8)</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i="1" dirty="0">
                          <a:latin typeface="Calibri"/>
                          <a:ea typeface="Calibri"/>
                          <a:cs typeface="Times New Roman"/>
                        </a:rPr>
                        <a:t>T -</a:t>
                      </a:r>
                      <a:r>
                        <a:rPr lang="en-US" sz="1100" dirty="0">
                          <a:latin typeface="Calibri"/>
                          <a:ea typeface="Calibri"/>
                          <a:cs typeface="Times New Roman"/>
                        </a:rPr>
                        <a:t> Suicide (5)</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err="1" smtClean="0">
                          <a:latin typeface="Calibri"/>
                          <a:ea typeface="Calibri"/>
                          <a:cs typeface="Times New Roman"/>
                        </a:rPr>
                        <a:t>Uninten</a:t>
                      </a:r>
                      <a:r>
                        <a:rPr lang="en-US" sz="1100" dirty="0" smtClean="0">
                          <a:latin typeface="Calibri"/>
                          <a:ea typeface="Calibri"/>
                          <a:cs typeface="Times New Roman"/>
                        </a:rPr>
                        <a:t>-</a:t>
                      </a:r>
                    </a:p>
                    <a:p>
                      <a:pPr marL="0" marR="0" algn="ctr">
                        <a:lnSpc>
                          <a:spcPct val="115000"/>
                        </a:lnSpc>
                        <a:spcBef>
                          <a:spcPts val="0"/>
                        </a:spcBef>
                        <a:spcAft>
                          <a:spcPts val="0"/>
                        </a:spcAft>
                      </a:pPr>
                      <a:r>
                        <a:rPr lang="en-US" sz="1100" dirty="0" err="1" smtClean="0">
                          <a:latin typeface="Calibri"/>
                          <a:ea typeface="Calibri"/>
                          <a:cs typeface="Times New Roman"/>
                        </a:rPr>
                        <a:t>tional</a:t>
                      </a:r>
                      <a:r>
                        <a:rPr lang="en-US" sz="1100" dirty="0" smtClean="0">
                          <a:latin typeface="Calibri"/>
                          <a:ea typeface="Calibri"/>
                          <a:cs typeface="Times New Roman"/>
                        </a:rPr>
                        <a:t> </a:t>
                      </a:r>
                      <a:r>
                        <a:rPr lang="en-US" sz="1100" dirty="0">
                          <a:latin typeface="Calibri"/>
                          <a:ea typeface="Calibri"/>
                          <a:cs typeface="Times New Roman"/>
                        </a:rPr>
                        <a:t>injury (43)</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720755">
                <a:tc>
                  <a:txBody>
                    <a:bodyPr/>
                    <a:lstStyle/>
                    <a:p>
                      <a:pPr marL="0" marR="0" algn="ctr">
                        <a:lnSpc>
                          <a:spcPct val="115000"/>
                        </a:lnSpc>
                        <a:spcBef>
                          <a:spcPts val="0"/>
                        </a:spcBef>
                        <a:spcAft>
                          <a:spcPts val="0"/>
                        </a:spcAft>
                      </a:pPr>
                      <a:r>
                        <a:rPr lang="en-US" sz="1100" b="1" dirty="0">
                          <a:latin typeface="Calibri"/>
                          <a:ea typeface="Calibri"/>
                          <a:cs typeface="Times New Roman"/>
                        </a:rPr>
                        <a:t>7</a:t>
                      </a: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Homicide</a:t>
                      </a:r>
                    </a:p>
                  </a:txBody>
                  <a:tcPr marL="42847" marR="4284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Pregnancy &amp; childbirth</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Influenza &amp; pneumonia</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Diabetes (6)</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Suicide (7)</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100" i="1" dirty="0">
                          <a:latin typeface="Calibri"/>
                          <a:ea typeface="Calibri"/>
                          <a:cs typeface="Times New Roman"/>
                        </a:rPr>
                        <a:t>T -</a:t>
                      </a:r>
                      <a:r>
                        <a:rPr lang="en-US" sz="1100" dirty="0">
                          <a:latin typeface="Calibri"/>
                          <a:ea typeface="Calibri"/>
                          <a:cs typeface="Times New Roman"/>
                        </a:rPr>
                        <a:t> </a:t>
                      </a:r>
                      <a:r>
                        <a:rPr lang="en-US" sz="1100" dirty="0" err="1">
                          <a:latin typeface="Calibri"/>
                          <a:ea typeface="Calibri"/>
                          <a:cs typeface="Times New Roman"/>
                        </a:rPr>
                        <a:t>Pneumonitis</a:t>
                      </a:r>
                      <a:r>
                        <a:rPr lang="en-US" sz="1100" dirty="0">
                          <a:latin typeface="Calibri"/>
                          <a:ea typeface="Calibri"/>
                          <a:cs typeface="Times New Roman"/>
                        </a:rPr>
                        <a:t> due to solids and liquids (5)</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Times New Roman"/>
                        </a:rPr>
                        <a:t>Influenza &amp; pneumonia (30)</a:t>
                      </a:r>
                    </a:p>
                  </a:txBody>
                  <a:tcPr marL="42847" marR="4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674">
                <a:tc gridSpan="10">
                  <a:txBody>
                    <a:bodyPr/>
                    <a:lstStyle/>
                    <a:p>
                      <a:pPr marL="0" marR="0">
                        <a:lnSpc>
                          <a:spcPct val="115000"/>
                        </a:lnSpc>
                        <a:spcBef>
                          <a:spcPts val="0"/>
                        </a:spcBef>
                        <a:spcAft>
                          <a:spcPts val="0"/>
                        </a:spcAft>
                      </a:pPr>
                      <a:r>
                        <a:rPr lang="en-US" sz="1100" dirty="0">
                          <a:latin typeface="Calibri"/>
                          <a:ea typeface="Calibri"/>
                          <a:cs typeface="Times New Roman"/>
                        </a:rPr>
                        <a:t>(n) = number of deaths; if no number specified, the number of cases is too small to report</a:t>
                      </a:r>
                    </a:p>
                    <a:p>
                      <a:pPr marL="0" marR="0">
                        <a:lnSpc>
                          <a:spcPct val="115000"/>
                        </a:lnSpc>
                        <a:spcBef>
                          <a:spcPts val="0"/>
                        </a:spcBef>
                        <a:spcAft>
                          <a:spcPts val="0"/>
                        </a:spcAft>
                      </a:pPr>
                      <a:r>
                        <a:rPr lang="en-US" sz="1100" i="1" dirty="0">
                          <a:latin typeface="Calibri"/>
                          <a:ea typeface="Calibri"/>
                          <a:cs typeface="Times New Roman"/>
                        </a:rPr>
                        <a:t>T</a:t>
                      </a:r>
                      <a:r>
                        <a:rPr lang="en-US" sz="1100" dirty="0">
                          <a:latin typeface="Calibri"/>
                          <a:ea typeface="Calibri"/>
                          <a:cs typeface="Times New Roman"/>
                        </a:rPr>
                        <a:t> = one or more causes tied for position</a:t>
                      </a:r>
                    </a:p>
                  </a:txBody>
                  <a:tcPr marL="42847" marR="42847"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686800" cy="4724400"/>
          </a:xfrm>
        </p:spPr>
        <p:txBody>
          <a:bodyPr/>
          <a:lstStyle/>
          <a:p>
            <a:r>
              <a:rPr lang="en-US" sz="2600" dirty="0" smtClean="0"/>
              <a:t>Data informs our prevention/intervention efforts</a:t>
            </a:r>
          </a:p>
          <a:p>
            <a:pPr lvl="1"/>
            <a:r>
              <a:rPr lang="en-US" sz="2400" dirty="0" smtClean="0"/>
              <a:t>Because we understand:</a:t>
            </a:r>
          </a:p>
          <a:p>
            <a:pPr lvl="2"/>
            <a:r>
              <a:rPr lang="en-US" sz="1800" dirty="0" smtClean="0"/>
              <a:t>Which risk factors are associated with which health outcomes</a:t>
            </a:r>
          </a:p>
          <a:p>
            <a:pPr lvl="2"/>
            <a:r>
              <a:rPr lang="en-US" sz="1800" dirty="0" smtClean="0"/>
              <a:t>The prevalence of modifiable risk factors in our communities (“high risk” groups)</a:t>
            </a:r>
          </a:p>
          <a:p>
            <a:pPr lvl="2"/>
            <a:r>
              <a:rPr lang="en-US" sz="1800" dirty="0" smtClean="0"/>
              <a:t>The incidence/prevalence of health events in our communities</a:t>
            </a:r>
          </a:p>
          <a:p>
            <a:pPr lvl="1"/>
            <a:r>
              <a:rPr lang="en-US" sz="2400" dirty="0" smtClean="0"/>
              <a:t>Data guides the focus of our policy and programs</a:t>
            </a:r>
            <a:endParaRPr lang="en-US" sz="1800" dirty="0" smtClean="0"/>
          </a:p>
          <a:p>
            <a:pPr lvl="1"/>
            <a:r>
              <a:rPr lang="en-US" sz="2400" dirty="0" smtClean="0"/>
              <a:t>Data measures the success of interventions</a:t>
            </a:r>
          </a:p>
          <a:p>
            <a:r>
              <a:rPr lang="en-US" sz="2600" dirty="0" smtClean="0"/>
              <a:t>Data is a powerful tool to share with policymakers, community advocates, and funders</a:t>
            </a:r>
            <a:endParaRPr lang="en-US" sz="2400" dirty="0" smtClean="0"/>
          </a:p>
        </p:txBody>
      </p:sp>
      <p:sp>
        <p:nvSpPr>
          <p:cNvPr id="3" name="Title 2"/>
          <p:cNvSpPr>
            <a:spLocks noGrp="1"/>
          </p:cNvSpPr>
          <p:nvPr>
            <p:ph type="title"/>
          </p:nvPr>
        </p:nvSpPr>
        <p:spPr/>
        <p:txBody>
          <a:bodyPr/>
          <a:lstStyle/>
          <a:p>
            <a:r>
              <a:rPr lang="en-US" dirty="0" smtClean="0"/>
              <a:t>Hooray for data!</a:t>
            </a:r>
            <a:endParaRPr lang="en-US" dirty="0"/>
          </a:p>
        </p:txBody>
      </p:sp>
      <p:sp>
        <p:nvSpPr>
          <p:cNvPr id="4" name="Footer Placeholder 3"/>
          <p:cNvSpPr>
            <a:spLocks noGrp="1"/>
          </p:cNvSpPr>
          <p:nvPr>
            <p:ph type="ftr" sz="quarter" idx="10"/>
          </p:nvPr>
        </p:nvSpPr>
        <p:spPr/>
        <p:txBody>
          <a:bodyPr/>
          <a:lstStyle/>
          <a:p>
            <a:pPr>
              <a:defRPr/>
            </a:pPr>
            <a:r>
              <a:rPr lang="en-US" dirty="0" smtClean="0"/>
              <a:t>Northwest Portland Area Indian Health Board</a:t>
            </a:r>
            <a:endParaRPr lang="en-US" dirty="0"/>
          </a:p>
        </p:txBody>
      </p:sp>
      <p:sp>
        <p:nvSpPr>
          <p:cNvPr id="5" name="Date Placeholder 4"/>
          <p:cNvSpPr>
            <a:spLocks noGrp="1"/>
          </p:cNvSpPr>
          <p:nvPr>
            <p:ph type="dt" sz="half" idx="11"/>
          </p:nvPr>
        </p:nvSpPr>
        <p:spPr/>
        <p:txBody>
          <a:bodyPr/>
          <a:lstStyle/>
          <a:p>
            <a:pPr>
              <a:defRPr/>
            </a:pPr>
            <a:fld id="{06CAB8FA-0CA9-447D-9F83-4F017373320A}" type="datetime1">
              <a:rPr lang="en-US" smtClean="0"/>
              <a:pPr>
                <a:defRPr/>
              </a:pPr>
              <a:t>1/5/2011</a:t>
            </a:fld>
            <a:endParaRPr lang="en-US" dirty="0"/>
          </a:p>
        </p:txBody>
      </p:sp>
      <p:sp>
        <p:nvSpPr>
          <p:cNvPr id="6" name="Slide Number Placeholder 5"/>
          <p:cNvSpPr>
            <a:spLocks noGrp="1"/>
          </p:cNvSpPr>
          <p:nvPr>
            <p:ph type="sldNum" sz="quarter" idx="12"/>
          </p:nvPr>
        </p:nvSpPr>
        <p:spPr/>
        <p:txBody>
          <a:bodyPr/>
          <a:lstStyle/>
          <a:p>
            <a:pPr>
              <a:defRPr/>
            </a:pPr>
            <a:fld id="{25309953-E140-4B1E-8A10-F48E1039D203}" type="slidenum">
              <a:rPr lang="en-US" smtClean="0"/>
              <a:pPr>
                <a:defRPr/>
              </a:pPr>
              <a:t>23</a:t>
            </a:fld>
            <a:endParaRPr lang="en-US"/>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Font typeface="Arial" pitchFamily="34" charset="0"/>
              <a:buChar char="•"/>
            </a:pPr>
            <a:r>
              <a:rPr lang="en-US" sz="2800" dirty="0" smtClean="0"/>
              <a:t>Surveillance data is collected at the state or national level </a:t>
            </a:r>
          </a:p>
          <a:p>
            <a:pPr lvl="1">
              <a:buFont typeface="Arial" pitchFamily="34" charset="0"/>
              <a:buChar char="•"/>
            </a:pPr>
            <a:r>
              <a:rPr lang="en-US" sz="2400" dirty="0"/>
              <a:t>May not apply to every tribe or community</a:t>
            </a:r>
          </a:p>
          <a:p>
            <a:pPr>
              <a:buFont typeface="Arial" pitchFamily="34" charset="0"/>
              <a:buChar char="•"/>
            </a:pPr>
            <a:r>
              <a:rPr lang="en-US" sz="2800" dirty="0" smtClean="0"/>
              <a:t>American Indians and Alaska Natives are not always classified correctly</a:t>
            </a:r>
          </a:p>
          <a:p>
            <a:pPr lvl="1">
              <a:buFont typeface="Arial" pitchFamily="34" charset="0"/>
              <a:buChar char="•"/>
            </a:pPr>
            <a:r>
              <a:rPr lang="en-US" sz="2400" dirty="0"/>
              <a:t>Racial misclassification </a:t>
            </a:r>
            <a:r>
              <a:rPr lang="en-US" sz="2400" i="1" dirty="0"/>
              <a:t>under-reports</a:t>
            </a:r>
            <a:r>
              <a:rPr lang="en-US" sz="2400" dirty="0"/>
              <a:t> the impact of health events for </a:t>
            </a:r>
            <a:r>
              <a:rPr lang="en-US" sz="2400" dirty="0" smtClean="0"/>
              <a:t>AI/AN</a:t>
            </a:r>
          </a:p>
          <a:p>
            <a:pPr>
              <a:buFont typeface="Arial" pitchFamily="34" charset="0"/>
              <a:buChar char="•"/>
            </a:pPr>
            <a:r>
              <a:rPr lang="en-US" sz="2800" dirty="0" smtClean="0"/>
              <a:t>You are the experts!</a:t>
            </a:r>
          </a:p>
          <a:p>
            <a:pPr>
              <a:buNone/>
            </a:pPr>
            <a:endParaRPr lang="en-US" sz="3200" dirty="0" smtClean="0"/>
          </a:p>
        </p:txBody>
      </p:sp>
      <p:sp>
        <p:nvSpPr>
          <p:cNvPr id="7" name="Title 6"/>
          <p:cNvSpPr>
            <a:spLocks noGrp="1"/>
          </p:cNvSpPr>
          <p:nvPr>
            <p:ph type="title"/>
          </p:nvPr>
        </p:nvSpPr>
        <p:spPr/>
        <p:txBody>
          <a:bodyPr/>
          <a:lstStyle/>
          <a:p>
            <a:r>
              <a:rPr lang="en-US" dirty="0" smtClean="0"/>
              <a:t>Data is not perfect</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012E211A-6786-4A00-9DFD-985F2A575101}" type="datetime1">
              <a:rPr lang="en-US" smtClean="0"/>
              <a:pPr>
                <a:defRPr/>
              </a:pPr>
              <a:t>1/5/2011</a:t>
            </a:fld>
            <a:endParaRPr lang="en-US" dirty="0"/>
          </a:p>
        </p:txBody>
      </p:sp>
      <p:sp>
        <p:nvSpPr>
          <p:cNvPr id="6" name="Slide Number Placeholder 5"/>
          <p:cNvSpPr>
            <a:spLocks noGrp="1"/>
          </p:cNvSpPr>
          <p:nvPr>
            <p:ph type="sldNum" sz="quarter" idx="12"/>
          </p:nvPr>
        </p:nvSpPr>
        <p:spPr/>
        <p:txBody>
          <a:bodyPr/>
          <a:lstStyle/>
          <a:p>
            <a:pPr>
              <a:defRPr/>
            </a:pPr>
            <a:fld id="{56E94A61-6A70-41ED-BB82-419DA022ABC1}" type="slidenum">
              <a:rPr lang="en-US" smtClean="0"/>
              <a:pPr>
                <a:defRPr/>
              </a:pPr>
              <a:t>24</a:t>
            </a:fld>
            <a:endParaRPr 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06CAB8FA-0CA9-447D-9F83-4F017373320A}" type="datetime1">
              <a:rPr lang="en-US" smtClean="0"/>
              <a:pPr>
                <a:defRPr/>
              </a:pPr>
              <a:t>1/5/2011</a:t>
            </a:fld>
            <a:endParaRPr lang="en-US" dirty="0"/>
          </a:p>
        </p:txBody>
      </p:sp>
      <p:sp>
        <p:nvSpPr>
          <p:cNvPr id="6" name="Slide Number Placeholder 5"/>
          <p:cNvSpPr>
            <a:spLocks noGrp="1"/>
          </p:cNvSpPr>
          <p:nvPr>
            <p:ph type="sldNum" sz="quarter" idx="12"/>
          </p:nvPr>
        </p:nvSpPr>
        <p:spPr/>
        <p:txBody>
          <a:bodyPr/>
          <a:lstStyle/>
          <a:p>
            <a:pPr>
              <a:defRPr/>
            </a:pPr>
            <a:fld id="{25309953-E140-4B1E-8A10-F48E1039D203}" type="slidenum">
              <a:rPr lang="en-US" smtClean="0"/>
              <a:pPr>
                <a:defRPr/>
              </a:pPr>
              <a:t>3</a:t>
            </a:fld>
            <a:endParaRPr lang="en-US"/>
          </a:p>
        </p:txBody>
      </p:sp>
      <p:sp>
        <p:nvSpPr>
          <p:cNvPr id="11" name="Title 2"/>
          <p:cNvSpPr txBox="1">
            <a:spLocks/>
          </p:cNvSpPr>
          <p:nvPr/>
        </p:nvSpPr>
        <p:spPr bwMode="auto">
          <a:xfrm>
            <a:off x="1524000" y="1524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990000"/>
                </a:solidFill>
                <a:effectLst/>
                <a:uLnTx/>
                <a:uFillTx/>
                <a:latin typeface="Georgia" pitchFamily="18" charset="0"/>
                <a:ea typeface="+mj-ea"/>
                <a:cs typeface="+mj-cs"/>
              </a:rPr>
              <a:t>What’s the prevalence/ incidence of . . .?</a:t>
            </a:r>
            <a:r>
              <a:rPr kumimoji="0" lang="en-US" sz="4000" b="0" i="0" u="none" strike="noStrike" kern="0" cap="none" spc="0" normalizeH="0" baseline="0" noProof="0" dirty="0" smtClean="0">
                <a:ln>
                  <a:noFill/>
                </a:ln>
                <a:solidFill>
                  <a:srgbClr val="990000"/>
                </a:solidFill>
                <a:effectLst/>
                <a:uLnTx/>
                <a:uFillTx/>
                <a:latin typeface="Georgia" pitchFamily="18" charset="0"/>
                <a:ea typeface="+mj-ea"/>
                <a:cs typeface="+mj-cs"/>
              </a:rPr>
              <a:t/>
            </a:r>
            <a:br>
              <a:rPr kumimoji="0" lang="en-US" sz="4000" b="0" i="0" u="none" strike="noStrike" kern="0" cap="none" spc="0" normalizeH="0" baseline="0" noProof="0" dirty="0" smtClean="0">
                <a:ln>
                  <a:noFill/>
                </a:ln>
                <a:solidFill>
                  <a:srgbClr val="990000"/>
                </a:solidFill>
                <a:effectLst/>
                <a:uLnTx/>
                <a:uFillTx/>
                <a:latin typeface="Georgia" pitchFamily="18" charset="0"/>
                <a:ea typeface="+mj-ea"/>
                <a:cs typeface="+mj-cs"/>
              </a:rPr>
            </a:br>
            <a:r>
              <a:rPr kumimoji="0" lang="en-US" sz="2000" b="0" i="0" u="none" strike="noStrike" kern="0" cap="none" spc="0" normalizeH="0" baseline="0" noProof="0" dirty="0" smtClean="0">
                <a:ln>
                  <a:noFill/>
                </a:ln>
                <a:solidFill>
                  <a:srgbClr val="990000"/>
                </a:solidFill>
                <a:effectLst/>
                <a:uLnTx/>
                <a:uFillTx/>
                <a:latin typeface="Georgia" pitchFamily="18" charset="0"/>
                <a:ea typeface="+mj-ea"/>
                <a:cs typeface="+mj-cs"/>
              </a:rPr>
              <a:t>All statistics are for the state of Washington</a:t>
            </a:r>
            <a:endParaRPr kumimoji="0" lang="en-US" sz="1800" b="0" i="0" u="none" strike="noStrike" kern="0" cap="none" spc="0" normalizeH="0" baseline="0" noProof="0" dirty="0">
              <a:ln>
                <a:noFill/>
              </a:ln>
              <a:solidFill>
                <a:srgbClr val="990000"/>
              </a:solidFill>
              <a:effectLst/>
              <a:uLnTx/>
              <a:uFillTx/>
              <a:latin typeface="Georgia" pitchFamily="18" charset="0"/>
              <a:ea typeface="+mj-ea"/>
              <a:cs typeface="+mj-cs"/>
            </a:endParaRPr>
          </a:p>
        </p:txBody>
      </p:sp>
      <p:graphicFrame>
        <p:nvGraphicFramePr>
          <p:cNvPr id="10" name="Chart 9"/>
          <p:cNvGraphicFramePr/>
          <p:nvPr/>
        </p:nvGraphicFramePr>
        <p:xfrm>
          <a:off x="533400" y="1600200"/>
          <a:ext cx="8229600" cy="48768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06CAB8FA-0CA9-447D-9F83-4F017373320A}" type="datetime1">
              <a:rPr lang="en-US" smtClean="0"/>
              <a:pPr>
                <a:defRPr/>
              </a:pPr>
              <a:t>1/5/2011</a:t>
            </a:fld>
            <a:endParaRPr lang="en-US" dirty="0"/>
          </a:p>
        </p:txBody>
      </p:sp>
      <p:sp>
        <p:nvSpPr>
          <p:cNvPr id="6" name="Slide Number Placeholder 5"/>
          <p:cNvSpPr>
            <a:spLocks noGrp="1"/>
          </p:cNvSpPr>
          <p:nvPr>
            <p:ph type="sldNum" sz="quarter" idx="12"/>
          </p:nvPr>
        </p:nvSpPr>
        <p:spPr/>
        <p:txBody>
          <a:bodyPr/>
          <a:lstStyle/>
          <a:p>
            <a:pPr>
              <a:defRPr/>
            </a:pPr>
            <a:fld id="{25309953-E140-4B1E-8A10-F48E1039D203}" type="slidenum">
              <a:rPr lang="en-US" smtClean="0"/>
              <a:pPr>
                <a:defRPr/>
              </a:pPr>
              <a:t>4</a:t>
            </a:fld>
            <a:endParaRPr lang="en-US"/>
          </a:p>
        </p:txBody>
      </p:sp>
      <p:sp>
        <p:nvSpPr>
          <p:cNvPr id="11" name="Title 2"/>
          <p:cNvSpPr txBox="1">
            <a:spLocks/>
          </p:cNvSpPr>
          <p:nvPr/>
        </p:nvSpPr>
        <p:spPr bwMode="auto">
          <a:xfrm>
            <a:off x="1524000" y="1524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990000"/>
                </a:solidFill>
                <a:effectLst/>
                <a:uLnTx/>
                <a:uFillTx/>
                <a:latin typeface="Georgia" pitchFamily="18" charset="0"/>
                <a:ea typeface="+mj-ea"/>
                <a:cs typeface="+mj-cs"/>
              </a:rPr>
              <a:t>What’s the prevalence/ incidence of . . .?</a:t>
            </a:r>
            <a:r>
              <a:rPr kumimoji="0" lang="en-US" sz="4000" b="0" i="0" u="none" strike="noStrike" kern="0" cap="none" spc="0" normalizeH="0" baseline="0" noProof="0" dirty="0" smtClean="0">
                <a:ln>
                  <a:noFill/>
                </a:ln>
                <a:solidFill>
                  <a:srgbClr val="990000"/>
                </a:solidFill>
                <a:effectLst/>
                <a:uLnTx/>
                <a:uFillTx/>
                <a:latin typeface="Georgia" pitchFamily="18" charset="0"/>
                <a:ea typeface="+mj-ea"/>
                <a:cs typeface="+mj-cs"/>
              </a:rPr>
              <a:t/>
            </a:r>
            <a:br>
              <a:rPr kumimoji="0" lang="en-US" sz="4000" b="0" i="0" u="none" strike="noStrike" kern="0" cap="none" spc="0" normalizeH="0" baseline="0" noProof="0" dirty="0" smtClean="0">
                <a:ln>
                  <a:noFill/>
                </a:ln>
                <a:solidFill>
                  <a:srgbClr val="990000"/>
                </a:solidFill>
                <a:effectLst/>
                <a:uLnTx/>
                <a:uFillTx/>
                <a:latin typeface="Georgia" pitchFamily="18" charset="0"/>
                <a:ea typeface="+mj-ea"/>
                <a:cs typeface="+mj-cs"/>
              </a:rPr>
            </a:br>
            <a:r>
              <a:rPr kumimoji="0" lang="en-US" sz="2000" b="0" i="0" u="none" strike="noStrike" kern="0" cap="none" spc="0" normalizeH="0" baseline="0" noProof="0" dirty="0" smtClean="0">
                <a:ln>
                  <a:noFill/>
                </a:ln>
                <a:solidFill>
                  <a:srgbClr val="990000"/>
                </a:solidFill>
                <a:effectLst/>
                <a:uLnTx/>
                <a:uFillTx/>
                <a:latin typeface="Georgia" pitchFamily="18" charset="0"/>
                <a:ea typeface="+mj-ea"/>
                <a:cs typeface="+mj-cs"/>
              </a:rPr>
              <a:t>All statistics are for the state of Washington</a:t>
            </a:r>
            <a:endParaRPr kumimoji="0" lang="en-US" sz="1800" b="0" i="0" u="none" strike="noStrike" kern="0" cap="none" spc="0" normalizeH="0" baseline="0" noProof="0" dirty="0">
              <a:ln>
                <a:noFill/>
              </a:ln>
              <a:solidFill>
                <a:srgbClr val="990000"/>
              </a:solidFill>
              <a:effectLst/>
              <a:uLnTx/>
              <a:uFillTx/>
              <a:latin typeface="Georgia" pitchFamily="18" charset="0"/>
              <a:ea typeface="+mj-ea"/>
              <a:cs typeface="+mj-cs"/>
            </a:endParaRPr>
          </a:p>
        </p:txBody>
      </p:sp>
      <p:graphicFrame>
        <p:nvGraphicFramePr>
          <p:cNvPr id="9" name="Content Placeholder 8"/>
          <p:cNvGraphicFramePr>
            <a:graphicFrameLocks noGrp="1"/>
          </p:cNvGraphicFramePr>
          <p:nvPr>
            <p:ph idx="1"/>
          </p:nvPr>
        </p:nvGraphicFramePr>
        <p:xfrm>
          <a:off x="457200" y="1600200"/>
          <a:ext cx="8229600" cy="47244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What’s the prevalence/ incidence of . . .?</a:t>
            </a:r>
            <a:r>
              <a:rPr lang="en-US" dirty="0" smtClean="0"/>
              <a:t/>
            </a:r>
            <a:br>
              <a:rPr lang="en-US" dirty="0" smtClean="0"/>
            </a:br>
            <a:r>
              <a:rPr lang="en-US" sz="2000" dirty="0" smtClean="0"/>
              <a:t>All statistics are for the state of Washington</a:t>
            </a:r>
            <a:endParaRPr lang="en-US" sz="1800"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06CAB8FA-0CA9-447D-9F83-4F017373320A}" type="datetime1">
              <a:rPr lang="en-US" smtClean="0"/>
              <a:pPr>
                <a:defRPr/>
              </a:pPr>
              <a:t>1/5/2011</a:t>
            </a:fld>
            <a:endParaRPr lang="en-US" dirty="0"/>
          </a:p>
        </p:txBody>
      </p:sp>
      <p:sp>
        <p:nvSpPr>
          <p:cNvPr id="6" name="Slide Number Placeholder 5"/>
          <p:cNvSpPr>
            <a:spLocks noGrp="1"/>
          </p:cNvSpPr>
          <p:nvPr>
            <p:ph type="sldNum" sz="quarter" idx="12"/>
          </p:nvPr>
        </p:nvSpPr>
        <p:spPr/>
        <p:txBody>
          <a:bodyPr/>
          <a:lstStyle/>
          <a:p>
            <a:pPr>
              <a:defRPr/>
            </a:pPr>
            <a:fld id="{25309953-E140-4B1E-8A10-F48E1039D203}" type="slidenum">
              <a:rPr lang="en-US" smtClean="0"/>
              <a:pPr>
                <a:defRPr/>
              </a:pPr>
              <a:t>5</a:t>
            </a:fld>
            <a:endParaRPr lang="en-US"/>
          </a:p>
        </p:txBody>
      </p:sp>
      <p:graphicFrame>
        <p:nvGraphicFramePr>
          <p:cNvPr id="14" name="Content Placeholder 13"/>
          <p:cNvGraphicFramePr>
            <a:graphicFrameLocks noGrp="1"/>
          </p:cNvGraphicFramePr>
          <p:nvPr>
            <p:ph idx="1"/>
          </p:nvPr>
        </p:nvGraphicFramePr>
        <p:xfrm>
          <a:off x="457200" y="1600200"/>
          <a:ext cx="8229600" cy="47244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06CAB8FA-0CA9-447D-9F83-4F017373320A}" type="datetime1">
              <a:rPr lang="en-US" smtClean="0"/>
              <a:pPr>
                <a:defRPr/>
              </a:pPr>
              <a:t>1/5/2011</a:t>
            </a:fld>
            <a:endParaRPr lang="en-US" dirty="0"/>
          </a:p>
        </p:txBody>
      </p:sp>
      <p:sp>
        <p:nvSpPr>
          <p:cNvPr id="6" name="Slide Number Placeholder 5"/>
          <p:cNvSpPr>
            <a:spLocks noGrp="1"/>
          </p:cNvSpPr>
          <p:nvPr>
            <p:ph type="sldNum" sz="quarter" idx="12"/>
          </p:nvPr>
        </p:nvSpPr>
        <p:spPr/>
        <p:txBody>
          <a:bodyPr/>
          <a:lstStyle/>
          <a:p>
            <a:pPr>
              <a:defRPr/>
            </a:pPr>
            <a:fld id="{25309953-E140-4B1E-8A10-F48E1039D203}" type="slidenum">
              <a:rPr lang="en-US" smtClean="0"/>
              <a:pPr>
                <a:defRPr/>
              </a:pPr>
              <a:t>6</a:t>
            </a:fld>
            <a:endParaRPr lang="en-US"/>
          </a:p>
        </p:txBody>
      </p:sp>
      <p:sp>
        <p:nvSpPr>
          <p:cNvPr id="11" name="Title 2"/>
          <p:cNvSpPr txBox="1">
            <a:spLocks/>
          </p:cNvSpPr>
          <p:nvPr/>
        </p:nvSpPr>
        <p:spPr bwMode="auto">
          <a:xfrm>
            <a:off x="1524000" y="1524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990000"/>
                </a:solidFill>
                <a:effectLst/>
                <a:uLnTx/>
                <a:uFillTx/>
                <a:latin typeface="Georgia" pitchFamily="18" charset="0"/>
                <a:ea typeface="+mj-ea"/>
                <a:cs typeface="+mj-cs"/>
              </a:rPr>
              <a:t>What’s the prevalence/ incidence of . . .?</a:t>
            </a:r>
            <a:r>
              <a:rPr kumimoji="0" lang="en-US" sz="4000" b="0" i="0" u="none" strike="noStrike" kern="0" cap="none" spc="0" normalizeH="0" baseline="0" noProof="0" dirty="0" smtClean="0">
                <a:ln>
                  <a:noFill/>
                </a:ln>
                <a:solidFill>
                  <a:srgbClr val="990000"/>
                </a:solidFill>
                <a:effectLst/>
                <a:uLnTx/>
                <a:uFillTx/>
                <a:latin typeface="Georgia" pitchFamily="18" charset="0"/>
                <a:ea typeface="+mj-ea"/>
                <a:cs typeface="+mj-cs"/>
              </a:rPr>
              <a:t/>
            </a:r>
            <a:br>
              <a:rPr kumimoji="0" lang="en-US" sz="4000" b="0" i="0" u="none" strike="noStrike" kern="0" cap="none" spc="0" normalizeH="0" baseline="0" noProof="0" dirty="0" smtClean="0">
                <a:ln>
                  <a:noFill/>
                </a:ln>
                <a:solidFill>
                  <a:srgbClr val="990000"/>
                </a:solidFill>
                <a:effectLst/>
                <a:uLnTx/>
                <a:uFillTx/>
                <a:latin typeface="Georgia" pitchFamily="18" charset="0"/>
                <a:ea typeface="+mj-ea"/>
                <a:cs typeface="+mj-cs"/>
              </a:rPr>
            </a:br>
            <a:r>
              <a:rPr kumimoji="0" lang="en-US" sz="2000" b="0" i="0" u="none" strike="noStrike" kern="0" cap="none" spc="0" normalizeH="0" baseline="0" noProof="0" dirty="0" smtClean="0">
                <a:ln>
                  <a:noFill/>
                </a:ln>
                <a:solidFill>
                  <a:srgbClr val="990000"/>
                </a:solidFill>
                <a:effectLst/>
                <a:uLnTx/>
                <a:uFillTx/>
                <a:latin typeface="Georgia" pitchFamily="18" charset="0"/>
                <a:ea typeface="+mj-ea"/>
                <a:cs typeface="+mj-cs"/>
              </a:rPr>
              <a:t>All statistics are for the state of Washington</a:t>
            </a:r>
            <a:endParaRPr kumimoji="0" lang="en-US" sz="1800" b="0" i="0" u="none" strike="noStrike" kern="0" cap="none" spc="0" normalizeH="0" baseline="0" noProof="0" dirty="0">
              <a:ln>
                <a:noFill/>
              </a:ln>
              <a:solidFill>
                <a:srgbClr val="990000"/>
              </a:solidFill>
              <a:effectLst/>
              <a:uLnTx/>
              <a:uFillTx/>
              <a:latin typeface="Georgia" pitchFamily="18" charset="0"/>
              <a:ea typeface="+mj-ea"/>
              <a:cs typeface="+mj-cs"/>
            </a:endParaRPr>
          </a:p>
        </p:txBody>
      </p:sp>
      <p:graphicFrame>
        <p:nvGraphicFramePr>
          <p:cNvPr id="10" name="Content Placeholder 9"/>
          <p:cNvGraphicFramePr>
            <a:graphicFrameLocks noGrp="1"/>
          </p:cNvGraphicFramePr>
          <p:nvPr>
            <p:ph idx="1"/>
          </p:nvPr>
        </p:nvGraphicFramePr>
        <p:xfrm>
          <a:off x="457200" y="1600200"/>
          <a:ext cx="8229600" cy="47244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06CAB8FA-0CA9-447D-9F83-4F017373320A}" type="datetime1">
              <a:rPr lang="en-US" smtClean="0"/>
              <a:pPr>
                <a:defRPr/>
              </a:pPr>
              <a:t>1/5/2011</a:t>
            </a:fld>
            <a:endParaRPr lang="en-US" dirty="0"/>
          </a:p>
        </p:txBody>
      </p:sp>
      <p:sp>
        <p:nvSpPr>
          <p:cNvPr id="6" name="Slide Number Placeholder 5"/>
          <p:cNvSpPr>
            <a:spLocks noGrp="1"/>
          </p:cNvSpPr>
          <p:nvPr>
            <p:ph type="sldNum" sz="quarter" idx="12"/>
          </p:nvPr>
        </p:nvSpPr>
        <p:spPr/>
        <p:txBody>
          <a:bodyPr/>
          <a:lstStyle/>
          <a:p>
            <a:pPr>
              <a:defRPr/>
            </a:pPr>
            <a:fld id="{25309953-E140-4B1E-8A10-F48E1039D203}" type="slidenum">
              <a:rPr lang="en-US" smtClean="0"/>
              <a:pPr>
                <a:defRPr/>
              </a:pPr>
              <a:t>7</a:t>
            </a:fld>
            <a:endParaRPr lang="en-US"/>
          </a:p>
        </p:txBody>
      </p:sp>
      <p:graphicFrame>
        <p:nvGraphicFramePr>
          <p:cNvPr id="9" name="Content Placeholder 8"/>
          <p:cNvGraphicFramePr>
            <a:graphicFrameLocks noGrp="1"/>
          </p:cNvGraphicFramePr>
          <p:nvPr>
            <p:ph idx="1"/>
          </p:nvPr>
        </p:nvGraphicFramePr>
        <p:xfrm>
          <a:off x="457200" y="1600200"/>
          <a:ext cx="82296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2"/>
          <p:cNvSpPr txBox="1">
            <a:spLocks/>
          </p:cNvSpPr>
          <p:nvPr/>
        </p:nvSpPr>
        <p:spPr bwMode="auto">
          <a:xfrm>
            <a:off x="1524000" y="1524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990000"/>
                </a:solidFill>
                <a:effectLst/>
                <a:uLnTx/>
                <a:uFillTx/>
                <a:latin typeface="Georgia" pitchFamily="18" charset="0"/>
                <a:ea typeface="+mj-ea"/>
                <a:cs typeface="+mj-cs"/>
              </a:rPr>
              <a:t>What’s the prevalence/ incidence of . . .?</a:t>
            </a:r>
            <a:r>
              <a:rPr kumimoji="0" lang="en-US" sz="4000" b="0" i="0" u="none" strike="noStrike" kern="0" cap="none" spc="0" normalizeH="0" baseline="0" noProof="0" dirty="0" smtClean="0">
                <a:ln>
                  <a:noFill/>
                </a:ln>
                <a:solidFill>
                  <a:srgbClr val="990000"/>
                </a:solidFill>
                <a:effectLst/>
                <a:uLnTx/>
                <a:uFillTx/>
                <a:latin typeface="Georgia" pitchFamily="18" charset="0"/>
                <a:ea typeface="+mj-ea"/>
                <a:cs typeface="+mj-cs"/>
              </a:rPr>
              <a:t/>
            </a:r>
            <a:br>
              <a:rPr kumimoji="0" lang="en-US" sz="4000" b="0" i="0" u="none" strike="noStrike" kern="0" cap="none" spc="0" normalizeH="0" baseline="0" noProof="0" dirty="0" smtClean="0">
                <a:ln>
                  <a:noFill/>
                </a:ln>
                <a:solidFill>
                  <a:srgbClr val="990000"/>
                </a:solidFill>
                <a:effectLst/>
                <a:uLnTx/>
                <a:uFillTx/>
                <a:latin typeface="Georgia" pitchFamily="18" charset="0"/>
                <a:ea typeface="+mj-ea"/>
                <a:cs typeface="+mj-cs"/>
              </a:rPr>
            </a:br>
            <a:r>
              <a:rPr kumimoji="0" lang="en-US" sz="2000" b="0" i="0" u="none" strike="noStrike" kern="0" cap="none" spc="0" normalizeH="0" baseline="0" noProof="0" dirty="0" smtClean="0">
                <a:ln>
                  <a:noFill/>
                </a:ln>
                <a:solidFill>
                  <a:srgbClr val="990000"/>
                </a:solidFill>
                <a:effectLst/>
                <a:uLnTx/>
                <a:uFillTx/>
                <a:latin typeface="Georgia" pitchFamily="18" charset="0"/>
                <a:ea typeface="+mj-ea"/>
                <a:cs typeface="+mj-cs"/>
              </a:rPr>
              <a:t>All statistics are for the state of Washington</a:t>
            </a:r>
            <a:endParaRPr kumimoji="0" lang="en-US" sz="1800" b="0" i="0" u="none" strike="noStrike" kern="0" cap="none" spc="0" normalizeH="0" baseline="0" noProof="0" dirty="0">
              <a:ln>
                <a:noFill/>
              </a:ln>
              <a:solidFill>
                <a:srgbClr val="990000"/>
              </a:solidFill>
              <a:effectLst/>
              <a:uLnTx/>
              <a:uFillTx/>
              <a:latin typeface="Georgia" pitchFamily="18" charset="0"/>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09800" y="2438400"/>
            <a:ext cx="4724400" cy="1905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AE9EEA1-83EB-4911-9777-A68E9C5AB537}" type="slidenum">
              <a:rPr lang="en-US" smtClean="0"/>
              <a:pPr/>
              <a:t>8</a:t>
            </a:fld>
            <a:endParaRPr lang="en-US"/>
          </a:p>
        </p:txBody>
      </p:sp>
      <p:sp>
        <p:nvSpPr>
          <p:cNvPr id="5" name="Text Box 8"/>
          <p:cNvSpPr txBox="1">
            <a:spLocks noChangeArrowheads="1"/>
          </p:cNvSpPr>
          <p:nvPr/>
        </p:nvSpPr>
        <p:spPr bwMode="auto">
          <a:xfrm>
            <a:off x="0" y="0"/>
            <a:ext cx="9144000" cy="5816977"/>
          </a:xfrm>
          <a:prstGeom prst="rect">
            <a:avLst/>
          </a:prstGeom>
          <a:noFill/>
          <a:ln w="9525">
            <a:noFill/>
            <a:miter lim="800000"/>
            <a:headEnd/>
            <a:tailEnd/>
          </a:ln>
          <a:effectLst/>
        </p:spPr>
        <p:txBody>
          <a:bodyPr wrap="square">
            <a:spAutoFit/>
          </a:bodyPr>
          <a:lstStyle/>
          <a:p>
            <a:pPr algn="ctr"/>
            <a:endParaRPr lang="en-US" sz="13800" dirty="0" smtClean="0">
              <a:solidFill>
                <a:srgbClr val="1F497D">
                  <a:lumMod val="20000"/>
                  <a:lumOff val="80000"/>
                </a:srgbClr>
              </a:solidFill>
              <a:latin typeface="Tw Cen MT Condensed" pitchFamily="34" charset="0"/>
            </a:endParaRPr>
          </a:p>
          <a:p>
            <a:pPr algn="ctr"/>
            <a:r>
              <a:rPr lang="en-US" sz="13800" spc="-100" dirty="0" smtClean="0">
                <a:solidFill>
                  <a:schemeClr val="bg1"/>
                </a:solidFill>
                <a:latin typeface="Tw Cen MT Condensed" pitchFamily="34" charset="0"/>
              </a:rPr>
              <a:t>got risk?</a:t>
            </a:r>
            <a:r>
              <a:rPr lang="en-US" sz="9600" dirty="0">
                <a:solidFill>
                  <a:srgbClr val="800080"/>
                </a:solidFill>
              </a:rPr>
              <a:t/>
            </a:r>
            <a:br>
              <a:rPr lang="en-US" sz="9600" dirty="0">
                <a:solidFill>
                  <a:srgbClr val="800080"/>
                </a:solidFill>
              </a:rPr>
            </a:br>
            <a:endParaRPr lang="en-US" sz="9600" dirty="0">
              <a:solidFill>
                <a:srgbClr val="800080"/>
              </a:solidFill>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 characteristic that increases a person’s chances of getting a disease (or health outcome)</a:t>
            </a:r>
          </a:p>
          <a:p>
            <a:r>
              <a:rPr lang="en-US" sz="2800" dirty="0" smtClean="0"/>
              <a:t>An </a:t>
            </a:r>
            <a:r>
              <a:rPr lang="en-US" sz="2800" i="1" dirty="0" smtClean="0"/>
              <a:t>association, </a:t>
            </a:r>
            <a:r>
              <a:rPr lang="en-US" sz="2800" dirty="0" smtClean="0"/>
              <a:t>but not necessarily a </a:t>
            </a:r>
            <a:r>
              <a:rPr lang="en-US" sz="2800" i="1" dirty="0" smtClean="0"/>
              <a:t>cause</a:t>
            </a:r>
          </a:p>
          <a:p>
            <a:r>
              <a:rPr lang="en-US" sz="2800" dirty="0" smtClean="0"/>
              <a:t>May be:</a:t>
            </a:r>
          </a:p>
          <a:p>
            <a:pPr lvl="1"/>
            <a:r>
              <a:rPr lang="en-US" sz="2400" dirty="0"/>
              <a:t>Something you do – behavioral</a:t>
            </a:r>
          </a:p>
          <a:p>
            <a:pPr lvl="2"/>
            <a:r>
              <a:rPr lang="en-US" sz="2000" dirty="0" smtClean="0"/>
              <a:t>Smoking cigarettes is a well-established cause of lung cancer</a:t>
            </a:r>
          </a:p>
          <a:p>
            <a:pPr lvl="1"/>
            <a:r>
              <a:rPr lang="en-US" sz="2400" dirty="0"/>
              <a:t>Just who you are – non-modifiable</a:t>
            </a:r>
          </a:p>
          <a:p>
            <a:pPr lvl="2"/>
            <a:r>
              <a:rPr lang="en-US" sz="2000" dirty="0" smtClean="0"/>
              <a:t>Being over 50 years old is a risk factor for colon cancer, but having a 50</a:t>
            </a:r>
            <a:r>
              <a:rPr lang="en-US" sz="2000" baseline="30000" dirty="0" smtClean="0"/>
              <a:t>th</a:t>
            </a:r>
            <a:r>
              <a:rPr lang="en-US" sz="2000" dirty="0" smtClean="0"/>
              <a:t> birthday does not cause colon cancer</a:t>
            </a:r>
            <a:endParaRPr lang="en-US" sz="2000" i="1" dirty="0" smtClean="0"/>
          </a:p>
          <a:p>
            <a:pPr lvl="2">
              <a:buNone/>
            </a:pPr>
            <a:endParaRPr lang="en-US" sz="1600" dirty="0" smtClean="0"/>
          </a:p>
        </p:txBody>
      </p:sp>
      <p:sp>
        <p:nvSpPr>
          <p:cNvPr id="3" name="Title 2"/>
          <p:cNvSpPr>
            <a:spLocks noGrp="1"/>
          </p:cNvSpPr>
          <p:nvPr>
            <p:ph type="title"/>
          </p:nvPr>
        </p:nvSpPr>
        <p:spPr/>
        <p:txBody>
          <a:bodyPr/>
          <a:lstStyle/>
          <a:p>
            <a:r>
              <a:rPr lang="en-US" dirty="0" smtClean="0"/>
              <a:t>Risk factors</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905C9A6B-C30E-4020-8CFE-88C96F774FEF}" type="datetime1">
              <a:rPr lang="en-US" smtClean="0"/>
              <a:pPr>
                <a:defRPr/>
              </a:pPr>
              <a:t>1/5/2011</a:t>
            </a:fld>
            <a:endParaRPr lang="en-US" dirty="0"/>
          </a:p>
        </p:txBody>
      </p:sp>
      <p:sp>
        <p:nvSpPr>
          <p:cNvPr id="6" name="Slide Number Placeholder 5"/>
          <p:cNvSpPr>
            <a:spLocks noGrp="1"/>
          </p:cNvSpPr>
          <p:nvPr>
            <p:ph type="sldNum" sz="quarter" idx="12"/>
          </p:nvPr>
        </p:nvSpPr>
        <p:spPr/>
        <p:txBody>
          <a:bodyPr/>
          <a:lstStyle/>
          <a:p>
            <a:pPr>
              <a:defRPr/>
            </a:pPr>
            <a:fld id="{D3E0DAA9-6B0D-4679-B8F6-FE98ADD89DA5}" type="slidenum">
              <a:rPr lang="en-US" smtClean="0"/>
              <a:pPr>
                <a:defRPr/>
              </a:pPr>
              <a:t>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STANDARDS" val=""/>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NPAIHB Template">
  <a:themeElements>
    <a:clrScheme name="Custom 6">
      <a:dk1>
        <a:sysClr val="windowText" lastClr="000000"/>
      </a:dk1>
      <a:lt1>
        <a:sysClr val="window" lastClr="FFFFFF"/>
      </a:lt1>
      <a:dk2>
        <a:srgbClr val="4F271C"/>
      </a:dk2>
      <a:lt2>
        <a:srgbClr val="F8EDC5"/>
      </a:lt2>
      <a:accent1>
        <a:srgbClr val="3891A7"/>
      </a:accent1>
      <a:accent2>
        <a:srgbClr val="F1DB8C"/>
      </a:accent2>
      <a:accent3>
        <a:srgbClr val="C32D2E"/>
      </a:accent3>
      <a:accent4>
        <a:srgbClr val="637F26"/>
      </a:accent4>
      <a:accent5>
        <a:srgbClr val="964305"/>
      </a:accent5>
      <a:accent6>
        <a:srgbClr val="475A8D"/>
      </a:accent6>
      <a:hlink>
        <a:srgbClr val="8DC765"/>
      </a:hlink>
      <a:folHlink>
        <a:srgbClr val="AA8A14"/>
      </a:folHlink>
    </a:clrScheme>
    <a:fontScheme name="NPAIHB1">
      <a:majorFont>
        <a:latin typeface="Georgia"/>
        <a:ea typeface=""/>
        <a:cs typeface=""/>
      </a:majorFont>
      <a:minorFont>
        <a:latin typeface="Trebuchet MS"/>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valancheTemplate_9703">
  <a:themeElements>
    <a:clrScheme name="Custom 6">
      <a:dk1>
        <a:sysClr val="windowText" lastClr="000000"/>
      </a:dk1>
      <a:lt1>
        <a:sysClr val="window" lastClr="FFFFFF"/>
      </a:lt1>
      <a:dk2>
        <a:srgbClr val="4F271C"/>
      </a:dk2>
      <a:lt2>
        <a:srgbClr val="F8EDC5"/>
      </a:lt2>
      <a:accent1>
        <a:srgbClr val="3891A7"/>
      </a:accent1>
      <a:accent2>
        <a:srgbClr val="F1DB8C"/>
      </a:accent2>
      <a:accent3>
        <a:srgbClr val="C32D2E"/>
      </a:accent3>
      <a:accent4>
        <a:srgbClr val="637F26"/>
      </a:accent4>
      <a:accent5>
        <a:srgbClr val="964305"/>
      </a:accent5>
      <a:accent6>
        <a:srgbClr val="475A8D"/>
      </a:accent6>
      <a:hlink>
        <a:srgbClr val="8DC765"/>
      </a:hlink>
      <a:folHlink>
        <a:srgbClr val="AA8A14"/>
      </a:folHlink>
    </a:clrScheme>
    <a:fontScheme name="NPAIHB1">
      <a:majorFont>
        <a:latin typeface="Georgia"/>
        <a:ea typeface=""/>
        <a:cs typeface=""/>
      </a:majorFont>
      <a:minorFont>
        <a:latin typeface="Trebuchet MS"/>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Pixel">
  <a:themeElements>
    <a:clrScheme name="1_Pixel 15">
      <a:dk1>
        <a:srgbClr val="003300"/>
      </a:dk1>
      <a:lt1>
        <a:srgbClr val="FFFFFF"/>
      </a:lt1>
      <a:dk2>
        <a:srgbClr val="000000"/>
      </a:dk2>
      <a:lt2>
        <a:srgbClr val="FF9933"/>
      </a:lt2>
      <a:accent1>
        <a:srgbClr val="CCCC00"/>
      </a:accent1>
      <a:accent2>
        <a:srgbClr val="FF9933"/>
      </a:accent2>
      <a:accent3>
        <a:srgbClr val="FFFFFF"/>
      </a:accent3>
      <a:accent4>
        <a:srgbClr val="002A00"/>
      </a:accent4>
      <a:accent5>
        <a:srgbClr val="E2E2AA"/>
      </a:accent5>
      <a:accent6>
        <a:srgbClr val="E78A2D"/>
      </a:accent6>
      <a:hlink>
        <a:srgbClr val="333300"/>
      </a:hlink>
      <a:folHlink>
        <a:srgbClr val="CCFFCC"/>
      </a:folHlink>
    </a:clrScheme>
    <a:fontScheme name="1_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000000"/>
        </a:dk1>
        <a:lt1>
          <a:srgbClr val="FFFFFF"/>
        </a:lt1>
        <a:dk2>
          <a:srgbClr val="000000"/>
        </a:dk2>
        <a:lt2>
          <a:srgbClr val="FFFF00"/>
        </a:lt2>
        <a:accent1>
          <a:srgbClr val="CCFF99"/>
        </a:accent1>
        <a:accent2>
          <a:srgbClr val="87FB13"/>
        </a:accent2>
        <a:accent3>
          <a:srgbClr val="FFFFFF"/>
        </a:accent3>
        <a:accent4>
          <a:srgbClr val="000000"/>
        </a:accent4>
        <a:accent5>
          <a:srgbClr val="E2FFCA"/>
        </a:accent5>
        <a:accent6>
          <a:srgbClr val="7AE310"/>
        </a:accent6>
        <a:hlink>
          <a:srgbClr val="FFFF99"/>
        </a:hlink>
        <a:folHlink>
          <a:srgbClr val="F4F414"/>
        </a:folHlink>
      </a:clrScheme>
      <a:clrMap bg1="lt1" tx1="dk1" bg2="lt2" tx2="dk2" accent1="accent1" accent2="accent2" accent3="accent3" accent4="accent4" accent5="accent5" accent6="accent6" hlink="hlink" folHlink="folHlink"/>
    </a:extraClrScheme>
    <a:extraClrScheme>
      <a:clrScheme name="1_Pixel 14">
        <a:dk1>
          <a:srgbClr val="003300"/>
        </a:dk1>
        <a:lt1>
          <a:srgbClr val="FFFFFF"/>
        </a:lt1>
        <a:dk2>
          <a:srgbClr val="000000"/>
        </a:dk2>
        <a:lt2>
          <a:srgbClr val="FFFF00"/>
        </a:lt2>
        <a:accent1>
          <a:srgbClr val="CCCC00"/>
        </a:accent1>
        <a:accent2>
          <a:srgbClr val="FFFF99"/>
        </a:accent2>
        <a:accent3>
          <a:srgbClr val="FFFFFF"/>
        </a:accent3>
        <a:accent4>
          <a:srgbClr val="002A00"/>
        </a:accent4>
        <a:accent5>
          <a:srgbClr val="E2E2AA"/>
        </a:accent5>
        <a:accent6>
          <a:srgbClr val="E7E78A"/>
        </a:accent6>
        <a:hlink>
          <a:srgbClr val="333300"/>
        </a:hlink>
        <a:folHlink>
          <a:srgbClr val="CCFFCC"/>
        </a:folHlink>
      </a:clrScheme>
      <a:clrMap bg1="lt1" tx1="dk1" bg2="lt2" tx2="dk2" accent1="accent1" accent2="accent2" accent3="accent3" accent4="accent4" accent5="accent5" accent6="accent6" hlink="hlink" folHlink="folHlink"/>
    </a:extraClrScheme>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000000"/>
        </a:dk1>
        <a:lt1>
          <a:srgbClr val="FFFFFF"/>
        </a:lt1>
        <a:dk2>
          <a:srgbClr val="000000"/>
        </a:dk2>
        <a:lt2>
          <a:srgbClr val="FFFF00"/>
        </a:lt2>
        <a:accent1>
          <a:srgbClr val="CCFF99"/>
        </a:accent1>
        <a:accent2>
          <a:srgbClr val="87FB13"/>
        </a:accent2>
        <a:accent3>
          <a:srgbClr val="FFFFFF"/>
        </a:accent3>
        <a:accent4>
          <a:srgbClr val="000000"/>
        </a:accent4>
        <a:accent5>
          <a:srgbClr val="E2FFCA"/>
        </a:accent5>
        <a:accent6>
          <a:srgbClr val="7AE310"/>
        </a:accent6>
        <a:hlink>
          <a:srgbClr val="FFFF99"/>
        </a:hlink>
        <a:folHlink>
          <a:srgbClr val="F4F414"/>
        </a:folHlink>
      </a:clrScheme>
      <a:clrMap bg1="lt1" tx1="dk1" bg2="lt2" tx2="dk2" accent1="accent1" accent2="accent2" accent3="accent3" accent4="accent4" accent5="accent5" accent6="accent6" hlink="hlink" folHlink="folHlink"/>
    </a:extraClrScheme>
    <a:extraClrScheme>
      <a:clrScheme name="1_Pixel 14">
        <a:dk1>
          <a:srgbClr val="003300"/>
        </a:dk1>
        <a:lt1>
          <a:srgbClr val="FFFFFF"/>
        </a:lt1>
        <a:dk2>
          <a:srgbClr val="000000"/>
        </a:dk2>
        <a:lt2>
          <a:srgbClr val="FFFF00"/>
        </a:lt2>
        <a:accent1>
          <a:srgbClr val="CCCC00"/>
        </a:accent1>
        <a:accent2>
          <a:srgbClr val="FFFF99"/>
        </a:accent2>
        <a:accent3>
          <a:srgbClr val="FFFFFF"/>
        </a:accent3>
        <a:accent4>
          <a:srgbClr val="002A00"/>
        </a:accent4>
        <a:accent5>
          <a:srgbClr val="E2E2AA"/>
        </a:accent5>
        <a:accent6>
          <a:srgbClr val="E7E78A"/>
        </a:accent6>
        <a:hlink>
          <a:srgbClr val="333300"/>
        </a:hlink>
        <a:folHlink>
          <a:srgbClr val="CCFFCC"/>
        </a:folHlink>
      </a:clrScheme>
      <a:clrMap bg1="lt1" tx1="dk1" bg2="lt2" tx2="dk2" accent1="accent1" accent2="accent2" accent3="accent3" accent4="accent4" accent5="accent5" accent6="accent6" hlink="hlink" folHlink="folHlink"/>
    </a:extraClrScheme>
    <a:extraClrScheme>
      <a:clrScheme name="1_Pixel 15">
        <a:dk1>
          <a:srgbClr val="003300"/>
        </a:dk1>
        <a:lt1>
          <a:srgbClr val="FFFFFF"/>
        </a:lt1>
        <a:dk2>
          <a:srgbClr val="000000"/>
        </a:dk2>
        <a:lt2>
          <a:srgbClr val="FF9933"/>
        </a:lt2>
        <a:accent1>
          <a:srgbClr val="CCCC00"/>
        </a:accent1>
        <a:accent2>
          <a:srgbClr val="FF9933"/>
        </a:accent2>
        <a:accent3>
          <a:srgbClr val="FFFFFF"/>
        </a:accent3>
        <a:accent4>
          <a:srgbClr val="002A00"/>
        </a:accent4>
        <a:accent5>
          <a:srgbClr val="E2E2AA"/>
        </a:accent5>
        <a:accent6>
          <a:srgbClr val="E78A2D"/>
        </a:accent6>
        <a:hlink>
          <a:srgbClr val="333300"/>
        </a:hlink>
        <a:folHlink>
          <a:srgbClr val="CCFF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1496</TotalTime>
  <Words>2332</Words>
  <Application>Microsoft Office PowerPoint</Application>
  <PresentationFormat>On-screen Show (4:3)</PresentationFormat>
  <Paragraphs>382</Paragraphs>
  <Slides>24</Slides>
  <Notes>24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29" baseType="lpstr">
      <vt:lpstr>NPAIHB Template</vt:lpstr>
      <vt:lpstr>AvalancheTemplate_9703</vt:lpstr>
      <vt:lpstr>4_Pixel</vt:lpstr>
      <vt:lpstr>Office Theme</vt:lpstr>
      <vt:lpstr>Chart</vt:lpstr>
      <vt:lpstr> Risky Business: Setting the stage with  regional data </vt:lpstr>
      <vt:lpstr>Prevalence and incidence</vt:lpstr>
      <vt:lpstr>PowerPoint Presentation</vt:lpstr>
      <vt:lpstr>PowerPoint Presentation</vt:lpstr>
      <vt:lpstr>What’s the prevalence/ incidence of . . .? All statistics are for the state of Washington</vt:lpstr>
      <vt:lpstr>PowerPoint Presentation</vt:lpstr>
      <vt:lpstr>PowerPoint Presentation</vt:lpstr>
      <vt:lpstr>PowerPoint Presentation</vt:lpstr>
      <vt:lpstr>Risk factors</vt:lpstr>
      <vt:lpstr>PowerPoint Presentation</vt:lpstr>
      <vt:lpstr>The biggie . . . Tobacco</vt:lpstr>
      <vt:lpstr>PowerPoint Presentation</vt:lpstr>
      <vt:lpstr>PowerPoint Presentation</vt:lpstr>
      <vt:lpstr>Obesity &amp; physical activity</vt:lpstr>
      <vt:lpstr>Cancer screening</vt:lpstr>
      <vt:lpstr>Cancer Among AI/AN</vt:lpstr>
      <vt:lpstr>Unintentional Injury</vt:lpstr>
      <vt:lpstr>Motor Vehicle Death Rates  by Race, 2005 </vt:lpstr>
      <vt:lpstr>Suicide</vt:lpstr>
      <vt:lpstr>PowerPoint Presentation</vt:lpstr>
      <vt:lpstr>PowerPoint Presentation</vt:lpstr>
      <vt:lpstr>PowerPoint Presentation</vt:lpstr>
      <vt:lpstr>Hooray for data!</vt:lpstr>
      <vt:lpstr>Data is not perfect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Risky Business: Setting the stage with  regional data</dc:title>
  <dc:creator>hoopes</dc:creator>
  <cp:lastModifiedBy>Megan Hoopes</cp:lastModifiedBy>
  <cp:revision>105</cp:revision>
  <dcterms:created xsi:type="dcterms:W3CDTF">2010-02-16T17:52:25Z</dcterms:created>
  <dcterms:modified xsi:type="dcterms:W3CDTF">2011-01-05T16:53:40Z</dcterms:modified>
</cp:coreProperties>
</file>